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0" r:id="rId2"/>
    <p:sldId id="258" r:id="rId3"/>
    <p:sldId id="306" r:id="rId4"/>
    <p:sldId id="270" r:id="rId5"/>
    <p:sldId id="343" r:id="rId6"/>
    <p:sldId id="447" r:id="rId7"/>
    <p:sldId id="435" r:id="rId8"/>
    <p:sldId id="436" r:id="rId9"/>
    <p:sldId id="433" r:id="rId10"/>
    <p:sldId id="377" r:id="rId11"/>
    <p:sldId id="434" r:id="rId12"/>
    <p:sldId id="409" r:id="rId13"/>
    <p:sldId id="324" r:id="rId14"/>
    <p:sldId id="432" r:id="rId15"/>
    <p:sldId id="400" r:id="rId16"/>
    <p:sldId id="411" r:id="rId17"/>
    <p:sldId id="401" r:id="rId18"/>
    <p:sldId id="410" r:id="rId19"/>
    <p:sldId id="416" r:id="rId20"/>
    <p:sldId id="406" r:id="rId21"/>
    <p:sldId id="421" r:id="rId22"/>
    <p:sldId id="408" r:id="rId23"/>
    <p:sldId id="402" r:id="rId24"/>
    <p:sldId id="403" r:id="rId25"/>
    <p:sldId id="407" r:id="rId26"/>
    <p:sldId id="412" r:id="rId27"/>
    <p:sldId id="392" r:id="rId28"/>
    <p:sldId id="405" r:id="rId29"/>
    <p:sldId id="395" r:id="rId30"/>
    <p:sldId id="418" r:id="rId31"/>
    <p:sldId id="397" r:id="rId32"/>
    <p:sldId id="398" r:id="rId33"/>
    <p:sldId id="394" r:id="rId34"/>
    <p:sldId id="396" r:id="rId35"/>
    <p:sldId id="399" r:id="rId36"/>
    <p:sldId id="420" r:id="rId37"/>
    <p:sldId id="429" r:id="rId38"/>
    <p:sldId id="444" r:id="rId39"/>
    <p:sldId id="445" r:id="rId40"/>
    <p:sldId id="446" r:id="rId41"/>
    <p:sldId id="443" r:id="rId42"/>
    <p:sldId id="348" r:id="rId43"/>
    <p:sldId id="431" r:id="rId44"/>
    <p:sldId id="336" r:id="rId45"/>
    <p:sldId id="337" r:id="rId46"/>
    <p:sldId id="347" r:id="rId47"/>
    <p:sldId id="363" r:id="rId48"/>
    <p:sldId id="335" r:id="rId49"/>
    <p:sldId id="437" r:id="rId50"/>
    <p:sldId id="438" r:id="rId51"/>
    <p:sldId id="442" r:id="rId52"/>
    <p:sldId id="441" r:id="rId53"/>
    <p:sldId id="439" r:id="rId54"/>
    <p:sldId id="440" r:id="rId55"/>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DD680"/>
    <a:srgbClr val="AFCD65"/>
    <a:srgbClr val="A4DE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3883" autoAdjust="0"/>
  </p:normalViewPr>
  <p:slideViewPr>
    <p:cSldViewPr snapToGrid="0">
      <p:cViewPr varScale="1">
        <p:scale>
          <a:sx n="67" d="100"/>
          <a:sy n="67" d="100"/>
        </p:scale>
        <p:origin x="796"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F89CD7-9FE5-429F-B9E0-AA1946CCC9BD}" type="datetimeFigureOut">
              <a:rPr lang="sv-SE" smtClean="0"/>
              <a:t>2022-02-02</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361137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29</a:t>
            </a:fld>
            <a:endParaRPr lang="sv-SE"/>
          </a:p>
        </p:txBody>
      </p:sp>
    </p:spTree>
    <p:extLst>
      <p:ext uri="{BB962C8B-B14F-4D97-AF65-F5344CB8AC3E}">
        <p14:creationId xmlns:p14="http://schemas.microsoft.com/office/powerpoint/2010/main" val="255651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30</a:t>
            </a:fld>
            <a:endParaRPr lang="sv-SE"/>
          </a:p>
        </p:txBody>
      </p:sp>
    </p:spTree>
    <p:extLst>
      <p:ext uri="{BB962C8B-B14F-4D97-AF65-F5344CB8AC3E}">
        <p14:creationId xmlns:p14="http://schemas.microsoft.com/office/powerpoint/2010/main" val="286064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C7C2188-90C9-4DE2-9CC5-BA3A554B7687}" type="slidenum">
              <a:rPr lang="sv-SE" smtClean="0"/>
              <a:t>33</a:t>
            </a:fld>
            <a:endParaRPr lang="sv-SE"/>
          </a:p>
        </p:txBody>
      </p:sp>
    </p:spTree>
    <p:extLst>
      <p:ext uri="{BB962C8B-B14F-4D97-AF65-F5344CB8AC3E}">
        <p14:creationId xmlns:p14="http://schemas.microsoft.com/office/powerpoint/2010/main" val="185670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ett enkelt sätt få </a:t>
            </a:r>
            <a:r>
              <a:rPr lang="sv-SE"/>
              <a:t>fram summeringsrader </a:t>
            </a:r>
            <a:r>
              <a:rPr lang="sv-SE" dirty="0"/>
              <a:t>i en transaktionsvisning</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Arial"/>
                <a:ea typeface="Arial"/>
                <a:cs typeface="Arial"/>
                <a:sym typeface="Arial"/>
              </a:rPr>
              <a:t>8</a:t>
            </a:fld>
            <a:endParaRPr lang="sv-S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747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14400" y="3257550"/>
            <a:ext cx="7315200" cy="3086100"/>
          </a:xfrm>
          <a:prstGeom prst="rect">
            <a:avLst/>
          </a:prstGeom>
        </p:spPr>
        <p:txBody>
          <a:bodyPr wrap="square" lIns="91425" tIns="91425" rIns="91425" bIns="91425" anchor="t" anchorCtr="0">
            <a:noAutofit/>
          </a:bodyPr>
          <a:lstStyle/>
          <a:p>
            <a:pPr marL="0" lvl="0" indent="0">
              <a:spcBef>
                <a:spcPts val="0"/>
              </a:spcBef>
              <a:buNone/>
            </a:pPr>
            <a:r>
              <a:rPr lang="sv-SE" b="1" dirty="0"/>
              <a:t>Sökning infört i </a:t>
            </a:r>
            <a:r>
              <a:rPr lang="sv-SE" b="1" dirty="0" err="1"/>
              <a:t>dropdowns</a:t>
            </a:r>
            <a:r>
              <a:rPr lang="sv-SE" b="1" dirty="0"/>
              <a:t> med multival</a:t>
            </a:r>
            <a:endParaRPr lang="sv-SE" dirty="0"/>
          </a:p>
          <a:p>
            <a:pPr marL="171450" lvl="0" indent="-171450">
              <a:spcBef>
                <a:spcPts val="0"/>
              </a:spcBef>
              <a:buFont typeface="Arial" panose="020B0604020202020204" pitchFamily="34" charset="0"/>
              <a:buChar char="•"/>
            </a:pPr>
            <a:r>
              <a:rPr lang="sv-SE" sz="1200" dirty="0"/>
              <a:t>Det har funnits i </a:t>
            </a:r>
            <a:r>
              <a:rPr lang="sv-SE" sz="1200" dirty="0" err="1"/>
              <a:t>dropdowns</a:t>
            </a:r>
            <a:r>
              <a:rPr lang="sv-SE" sz="1200" dirty="0"/>
              <a:t> utan multival.</a:t>
            </a:r>
          </a:p>
          <a:p>
            <a:pPr marL="171450" lvl="0" indent="-171450">
              <a:spcBef>
                <a:spcPts val="0"/>
              </a:spcBef>
              <a:buFont typeface="Arial" panose="020B0604020202020204" pitchFamily="34" charset="0"/>
              <a:buChar char="•"/>
            </a:pPr>
            <a:r>
              <a:rPr lang="sv-SE" sz="1200" dirty="0"/>
              <a:t>Nu fungerar det på samma sätt i axlar med </a:t>
            </a:r>
            <a:r>
              <a:rPr lang="sv-SE" sz="1200" dirty="0" err="1"/>
              <a:t>dropdown</a:t>
            </a:r>
            <a:r>
              <a:rPr lang="sv-SE" sz="1200" dirty="0"/>
              <a:t>. </a:t>
            </a:r>
          </a:p>
        </p:txBody>
      </p:sp>
      <p:sp>
        <p:nvSpPr>
          <p:cNvPr id="62" name="Shape 6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7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914400" y="3257550"/>
            <a:ext cx="7315200" cy="30861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sv-SE" b="1" dirty="0"/>
              <a:t>Hjälp visas i dialog</a:t>
            </a:r>
            <a:endParaRPr lang="sv-SE" dirty="0"/>
          </a:p>
          <a:p>
            <a:pPr marL="171450" lvl="0" indent="-171450">
              <a:spcBef>
                <a:spcPts val="0"/>
              </a:spcBef>
              <a:buFont typeface="Arial" panose="020B0604020202020204" pitchFamily="34" charset="0"/>
              <a:buChar char="•"/>
            </a:pPr>
            <a:r>
              <a:rPr lang="sv-SE" dirty="0"/>
              <a:t>Så kan man se hjälpen samtidigt som man har sin rapport framme. </a:t>
            </a:r>
          </a:p>
          <a:p>
            <a:pPr marL="171450" lvl="0" indent="-171450">
              <a:spcBef>
                <a:spcPts val="0"/>
              </a:spcBef>
              <a:buFont typeface="Arial" panose="020B0604020202020204" pitchFamily="34" charset="0"/>
              <a:buChar char="•"/>
            </a:pPr>
            <a:r>
              <a:rPr lang="sv-SE" dirty="0"/>
              <a:t>ALL hjälp - egen hjälp, hjälp för standardprodukten och paket. </a:t>
            </a:r>
          </a:p>
        </p:txBody>
      </p:sp>
      <p:sp>
        <p:nvSpPr>
          <p:cNvPr id="62" name="Shape 6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59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22</a:t>
            </a:fld>
            <a:endParaRPr lang="sv-SE"/>
          </a:p>
        </p:txBody>
      </p:sp>
    </p:spTree>
    <p:extLst>
      <p:ext uri="{BB962C8B-B14F-4D97-AF65-F5344CB8AC3E}">
        <p14:creationId xmlns:p14="http://schemas.microsoft.com/office/powerpoint/2010/main" val="362730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23</a:t>
            </a:fld>
            <a:endParaRPr lang="sv-SE"/>
          </a:p>
        </p:txBody>
      </p:sp>
    </p:spTree>
    <p:extLst>
      <p:ext uri="{BB962C8B-B14F-4D97-AF65-F5344CB8AC3E}">
        <p14:creationId xmlns:p14="http://schemas.microsoft.com/office/powerpoint/2010/main" val="49024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24</a:t>
            </a:fld>
            <a:endParaRPr lang="sv-SE"/>
          </a:p>
        </p:txBody>
      </p:sp>
    </p:spTree>
    <p:extLst>
      <p:ext uri="{BB962C8B-B14F-4D97-AF65-F5344CB8AC3E}">
        <p14:creationId xmlns:p14="http://schemas.microsoft.com/office/powerpoint/2010/main" val="37624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27</a:t>
            </a:fld>
            <a:endParaRPr lang="sv-SE"/>
          </a:p>
        </p:txBody>
      </p:sp>
    </p:spTree>
    <p:extLst>
      <p:ext uri="{BB962C8B-B14F-4D97-AF65-F5344CB8AC3E}">
        <p14:creationId xmlns:p14="http://schemas.microsoft.com/office/powerpoint/2010/main" val="318520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28</a:t>
            </a:fld>
            <a:endParaRPr lang="sv-SE"/>
          </a:p>
        </p:txBody>
      </p:sp>
    </p:spTree>
    <p:extLst>
      <p:ext uri="{BB962C8B-B14F-4D97-AF65-F5344CB8AC3E}">
        <p14:creationId xmlns:p14="http://schemas.microsoft.com/office/powerpoint/2010/main" val="240116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41649" y="1360801"/>
            <a:ext cx="73737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141650" y="2208554"/>
            <a:ext cx="73737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4630500" y="2241462"/>
            <a:ext cx="38853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629100" y="2235600"/>
            <a:ext cx="3885300" cy="3942000"/>
          </a:xfrm>
        </p:spPr>
        <p:txBody>
          <a:bodyPr/>
          <a:lstStyle/>
          <a:p>
            <a:r>
              <a:rPr lang="sv-SE"/>
              <a:t>Klicka på ikonen för att lägga till en bild</a:t>
            </a:r>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2022-02-02</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0800"/>
            <a:ext cx="7886249" cy="574296"/>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629101" y="2235600"/>
            <a:ext cx="386834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100" y="3180016"/>
            <a:ext cx="38691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30500" y="2235599"/>
            <a:ext cx="38691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30500" y="3180014"/>
            <a:ext cx="38691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629100" y="1540800"/>
            <a:ext cx="7896659" cy="736844"/>
          </a:xfrm>
        </p:spPr>
        <p:txBody>
          <a:bodyPr/>
          <a:lstStyle/>
          <a:p>
            <a:r>
              <a:rPr lang="sv-SE"/>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Rubrik och innehåll">
    <p:spTree>
      <p:nvGrpSpPr>
        <p:cNvPr id="1" name=""/>
        <p:cNvGrpSpPr/>
        <p:nvPr/>
      </p:nvGrpSpPr>
      <p:grpSpPr>
        <a:xfrm>
          <a:off x="0" y="0"/>
          <a:ext cx="0" cy="0"/>
          <a:chOff x="0" y="0"/>
          <a:chExt cx="0" cy="0"/>
        </a:xfrm>
      </p:grpSpPr>
      <p:pic>
        <p:nvPicPr>
          <p:cNvPr id="22" name="Bildobjekt 21" descr="miunlogo.wmf"/>
          <p:cNvPicPr>
            <a:picLocks noChangeAspect="1"/>
          </p:cNvPicPr>
          <p:nvPr/>
        </p:nvPicPr>
        <p:blipFill>
          <a:blip r:embed="rId2" cstate="print"/>
          <a:stretch>
            <a:fillRect/>
          </a:stretch>
        </p:blipFill>
        <p:spPr>
          <a:xfrm>
            <a:off x="7731126" y="6234293"/>
            <a:ext cx="1051894" cy="596908"/>
          </a:xfrm>
          <a:prstGeom prst="rect">
            <a:avLst/>
          </a:prstGeom>
        </p:spPr>
      </p:pic>
      <p:sp>
        <p:nvSpPr>
          <p:cNvPr id="11" name="Rubrik 1"/>
          <p:cNvSpPr>
            <a:spLocks noGrp="1"/>
          </p:cNvSpPr>
          <p:nvPr>
            <p:ph type="title"/>
          </p:nvPr>
        </p:nvSpPr>
        <p:spPr>
          <a:xfrm>
            <a:off x="683569" y="1196752"/>
            <a:ext cx="7848872" cy="432048"/>
          </a:xfrm>
          <a:prstGeom prst="rect">
            <a:avLst/>
          </a:prstGeom>
        </p:spPr>
        <p:txBody>
          <a:bodyPr>
            <a:noAutofit/>
          </a:bodyPr>
          <a:lstStyle>
            <a:lvl1pPr>
              <a:defRPr sz="2400">
                <a:solidFill>
                  <a:srgbClr val="E95D0F"/>
                </a:solidFill>
              </a:defRPr>
            </a:lvl1pPr>
          </a:lstStyle>
          <a:p>
            <a:r>
              <a:rPr lang="sv-SE"/>
              <a:t>Klicka här för att ändra format</a:t>
            </a:r>
            <a:endParaRPr lang="sv-SE" dirty="0"/>
          </a:p>
        </p:txBody>
      </p:sp>
      <p:sp>
        <p:nvSpPr>
          <p:cNvPr id="24" name="Platshållare för text 23"/>
          <p:cNvSpPr>
            <a:spLocks noGrp="1"/>
          </p:cNvSpPr>
          <p:nvPr>
            <p:ph type="body" sz="quarter" idx="10"/>
          </p:nvPr>
        </p:nvSpPr>
        <p:spPr>
          <a:xfrm>
            <a:off x="684214" y="1989140"/>
            <a:ext cx="7488237" cy="2808287"/>
          </a:xfrm>
          <a:prstGeom prst="rect">
            <a:avLst/>
          </a:prstGeom>
        </p:spPr>
        <p:txBody>
          <a:bodyPr/>
          <a:lstStyle>
            <a:lvl1pPr marL="216000" indent="-216000">
              <a:buClr>
                <a:srgbClr val="E95D0F"/>
              </a:buClr>
              <a:buFont typeface="Arial" pitchFamily="34" charset="0"/>
              <a:buChar char="•"/>
              <a:defRPr sz="1350" baseline="0">
                <a:latin typeface="Arial" pitchFamily="34" charset="0"/>
                <a:cs typeface="Arial" pitchFamily="34" charset="0"/>
              </a:defRPr>
            </a:lvl1pPr>
            <a:lvl2pPr>
              <a:buClr>
                <a:srgbClr val="E95D0F"/>
              </a:buClr>
              <a:defRPr sz="1200">
                <a:latin typeface="Arial" pitchFamily="34" charset="0"/>
                <a:cs typeface="Arial" pitchFamily="34" charset="0"/>
              </a:defRPr>
            </a:lvl2pPr>
            <a:lvl3pPr>
              <a:buClr>
                <a:srgbClr val="E95D0F"/>
              </a:buClr>
              <a:defRPr sz="1200" i="1">
                <a:latin typeface="Arial" pitchFamily="34" charset="0"/>
                <a:cs typeface="Arial" pitchFamily="34" charset="0"/>
              </a:defRPr>
            </a:lvl3pPr>
            <a:lvl4pPr>
              <a:buClr>
                <a:srgbClr val="E95D0F"/>
              </a:buClr>
              <a:defRPr sz="1050" b="0">
                <a:latin typeface="Arial" pitchFamily="34" charset="0"/>
                <a:cs typeface="Arial" pitchFamily="34" charset="0"/>
              </a:defRPr>
            </a:lvl4pPr>
            <a:lvl5pPr>
              <a:buClr>
                <a:srgbClr val="E95D0F"/>
              </a:buClr>
              <a:defRPr sz="1050" b="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4"/>
          <p:cNvSpPr>
            <a:spLocks noGrp="1"/>
          </p:cNvSpPr>
          <p:nvPr>
            <p:ph type="dt" sz="half" idx="11"/>
          </p:nvPr>
        </p:nvSpPr>
        <p:spPr>
          <a:xfrm>
            <a:off x="457200" y="6356352"/>
            <a:ext cx="2133600" cy="365125"/>
          </a:xfrm>
          <a:prstGeom prst="rect">
            <a:avLst/>
          </a:prstGeom>
        </p:spPr>
        <p:txBody>
          <a:bodyPr/>
          <a:lstStyle/>
          <a:p>
            <a:fld id="{64064E15-7F84-4CF1-8431-79A9CA7AB28D}" type="datetimeFigureOut">
              <a:rPr lang="sv-SE" smtClean="0"/>
              <a:pPr/>
              <a:t>2022-02-02</a:t>
            </a:fld>
            <a:endParaRPr lang="sv-SE"/>
          </a:p>
        </p:txBody>
      </p:sp>
      <p:sp>
        <p:nvSpPr>
          <p:cNvPr id="9" name="Platshållare för sidfot 5"/>
          <p:cNvSpPr>
            <a:spLocks noGrp="1"/>
          </p:cNvSpPr>
          <p:nvPr>
            <p:ph type="ftr" sz="quarter" idx="12"/>
          </p:nvPr>
        </p:nvSpPr>
        <p:spPr>
          <a:xfrm>
            <a:off x="3124200" y="6356352"/>
            <a:ext cx="2895600" cy="365125"/>
          </a:xfrm>
          <a:prstGeom prst="rect">
            <a:avLst/>
          </a:prstGeom>
        </p:spPr>
        <p:txBody>
          <a:bodyPr/>
          <a:lstStyle/>
          <a:p>
            <a:endParaRPr lang="sv-SE"/>
          </a:p>
        </p:txBody>
      </p:sp>
      <p:sp>
        <p:nvSpPr>
          <p:cNvPr id="10" name="Platshållare för bildnummer 6"/>
          <p:cNvSpPr>
            <a:spLocks noGrp="1"/>
          </p:cNvSpPr>
          <p:nvPr>
            <p:ph type="sldNum" sz="quarter" idx="13"/>
          </p:nvPr>
        </p:nvSpPr>
        <p:spPr>
          <a:xfrm>
            <a:off x="6553200" y="6356352"/>
            <a:ext cx="2133600" cy="365125"/>
          </a:xfrm>
          <a:prstGeom prst="rect">
            <a:avLst/>
          </a:prstGeom>
        </p:spPr>
        <p:txBody>
          <a:bodyPr/>
          <a:lstStyle/>
          <a:p>
            <a:fld id="{8A588FF1-A36B-4091-BE85-327118B320F0}" type="slidenum">
              <a:rPr lang="sv-SE" smtClean="0"/>
              <a:pPr/>
              <a:t>‹#›</a:t>
            </a:fld>
            <a:endParaRPr lang="sv-SE"/>
          </a:p>
        </p:txBody>
      </p:sp>
    </p:spTree>
    <p:extLst>
      <p:ext uri="{BB962C8B-B14F-4D97-AF65-F5344CB8AC3E}">
        <p14:creationId xmlns:p14="http://schemas.microsoft.com/office/powerpoint/2010/main" val="9740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9144000" cy="3420000"/>
          </a:xfrm>
        </p:spPr>
        <p:txBody>
          <a:bodyPr/>
          <a:lstStyle/>
          <a:p>
            <a:r>
              <a:rPr lang="sv-SE"/>
              <a:t>Klicka på ikonen för att lägga till en bild</a:t>
            </a:r>
            <a:endParaRPr lang="sv-SE" dirty="0"/>
          </a:p>
        </p:txBody>
      </p:sp>
      <p:sp>
        <p:nvSpPr>
          <p:cNvPr id="6" name="Underrubrik 2"/>
          <p:cNvSpPr>
            <a:spLocks noGrp="1"/>
          </p:cNvSpPr>
          <p:nvPr>
            <p:ph type="subTitle" idx="1" hasCustomPrompt="1"/>
          </p:nvPr>
        </p:nvSpPr>
        <p:spPr>
          <a:xfrm>
            <a:off x="1143000" y="2208554"/>
            <a:ext cx="737235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Rubrik 2"/>
          <p:cNvSpPr>
            <a:spLocks noGrp="1"/>
          </p:cNvSpPr>
          <p:nvPr>
            <p:ph type="title" hasCustomPrompt="1"/>
          </p:nvPr>
        </p:nvSpPr>
        <p:spPr>
          <a:xfrm>
            <a:off x="1143000" y="1360799"/>
            <a:ext cx="7372351" cy="691200"/>
          </a:xfrm>
        </p:spPr>
        <p:txBody>
          <a:bodyPr>
            <a:noAutofit/>
          </a:bodyPr>
          <a:lstStyle>
            <a:lvl1pPr>
              <a:lnSpc>
                <a:spcPct val="100000"/>
              </a:lnSpc>
              <a:defRPr sz="3800"/>
            </a:lvl1pPr>
          </a:lstStyle>
          <a:p>
            <a:r>
              <a:rPr lang="sv-SE" dirty="0"/>
              <a:t>Stor rubrik</a:t>
            </a:r>
          </a:p>
        </p:txBody>
      </p:sp>
      <p:pic>
        <p:nvPicPr>
          <p:cNvPr id="7" name="107192D2-3778-4ECE-8BEC-1F42874D3F29" descr="759C4F0E-5528-4626-A835-687661AA8F96@familjenpangea"/>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9144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Rubrik 1"/>
          <p:cNvSpPr>
            <a:spLocks noGrp="1"/>
          </p:cNvSpPr>
          <p:nvPr>
            <p:ph type="ctrTitle" hasCustomPrompt="1"/>
          </p:nvPr>
        </p:nvSpPr>
        <p:spPr>
          <a:xfrm>
            <a:off x="1143001" y="1359582"/>
            <a:ext cx="737235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143001" y="2208554"/>
            <a:ext cx="737234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0" y="1540801"/>
            <a:ext cx="7912894"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629100" y="2237130"/>
            <a:ext cx="7912894"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142100" y="3020400"/>
            <a:ext cx="7373700" cy="1117846"/>
          </a:xfrm>
        </p:spPr>
        <p:txBody>
          <a:bodyPr anchor="t">
            <a:noAutofit/>
          </a:bodyPr>
          <a:lstStyle>
            <a:lvl1pPr>
              <a:lnSpc>
                <a:spcPct val="100000"/>
              </a:lnSpc>
              <a:defRPr sz="3800"/>
            </a:lvl1pPr>
          </a:lstStyle>
          <a:p>
            <a:r>
              <a:rPr lang="sv-SE"/>
              <a:t>Klicka här för att ändra format</a:t>
            </a:r>
            <a:endParaRPr lang="sv-SE" dirty="0"/>
          </a:p>
        </p:txBody>
      </p:sp>
      <p:sp>
        <p:nvSpPr>
          <p:cNvPr id="3" name="Platshållare för text 2"/>
          <p:cNvSpPr>
            <a:spLocks noGrp="1"/>
          </p:cNvSpPr>
          <p:nvPr>
            <p:ph type="body" idx="1"/>
          </p:nvPr>
        </p:nvSpPr>
        <p:spPr>
          <a:xfrm>
            <a:off x="1142100" y="4589464"/>
            <a:ext cx="73737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9144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142100" y="3021178"/>
            <a:ext cx="73737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30500" y="2235600"/>
            <a:ext cx="38853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2022-02-02</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4630500" y="2234963"/>
            <a:ext cx="3885300" cy="3942000"/>
          </a:xfrm>
        </p:spPr>
        <p:txBody>
          <a:bodyPr/>
          <a:lstStyle/>
          <a:p>
            <a:r>
              <a:rPr lang="sv-SE"/>
              <a:t>Klicka på ikonen för att lägga till ett diagram</a:t>
            </a:r>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2022-02-02</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629100" y="2235599"/>
            <a:ext cx="38853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4630499" y="2235599"/>
            <a:ext cx="3885300" cy="3942000"/>
          </a:xfrm>
        </p:spPr>
        <p:txBody>
          <a:bodyPr/>
          <a:lstStyle/>
          <a:p>
            <a:r>
              <a:rPr lang="sv-SE"/>
              <a:t>Klicka på ikonen för att lägga till en bild</a:t>
            </a:r>
          </a:p>
        </p:txBody>
      </p:sp>
      <p:sp>
        <p:nvSpPr>
          <p:cNvPr id="3" name="Platshållare för datum 2"/>
          <p:cNvSpPr>
            <a:spLocks noGrp="1"/>
          </p:cNvSpPr>
          <p:nvPr>
            <p:ph type="dt" sz="half" idx="15"/>
          </p:nvPr>
        </p:nvSpPr>
        <p:spPr/>
        <p:txBody>
          <a:bodyPr/>
          <a:lstStyle/>
          <a:p>
            <a:fld id="{2D44CBEE-E6DE-47E3-981B-80C11ECF5B1C}" type="datetimeFigureOut">
              <a:rPr lang="sv-SE" smtClean="0"/>
              <a:pPr/>
              <a:t>2022-02-02</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143001" y="1542416"/>
            <a:ext cx="737234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143000" y="2237130"/>
            <a:ext cx="737235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778000" y="6356351"/>
            <a:ext cx="1147399"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2022-02-02</a:t>
            </a:fld>
            <a:endParaRPr lang="sv-SE" dirty="0"/>
          </a:p>
        </p:txBody>
      </p:sp>
      <p:sp>
        <p:nvSpPr>
          <p:cNvPr id="5" name="Platshållare för sidfot 4"/>
          <p:cNvSpPr>
            <a:spLocks noGrp="1"/>
          </p:cNvSpPr>
          <p:nvPr>
            <p:ph type="ftr" sz="quarter" idx="3"/>
          </p:nvPr>
        </p:nvSpPr>
        <p:spPr>
          <a:xfrm>
            <a:off x="3159000" y="6357600"/>
            <a:ext cx="2554165"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7367950" y="6356350"/>
            <a:ext cx="1147400"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629100" y="6356349"/>
            <a:ext cx="20574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cxnSp>
        <p:nvCxnSpPr>
          <p:cNvPr id="9" name="Rak 8"/>
          <p:cNvCxnSpPr/>
          <p:nvPr userDrawn="1"/>
        </p:nvCxnSpPr>
        <p:spPr>
          <a:xfrm>
            <a:off x="639036" y="6310166"/>
            <a:ext cx="7884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 id="2147483666" r:id="rId14"/>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94" userDrawn="1">
          <p15:clr>
            <a:srgbClr val="F26B43"/>
          </p15:clr>
        </p15:guide>
        <p15:guide id="4" orient="horz" pos="1480" userDrawn="1">
          <p15:clr>
            <a:srgbClr val="F26B43"/>
          </p15:clr>
        </p15:guide>
        <p15:guide id="5" pos="3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59485" y="1494633"/>
            <a:ext cx="7138357" cy="1513014"/>
          </a:xfrm>
        </p:spPr>
        <p:txBody>
          <a:bodyPr/>
          <a:lstStyle/>
          <a:p>
            <a:r>
              <a:rPr lang="da-DK" sz="3200" dirty="0"/>
              <a:t>Hypergene, budget och prognos</a:t>
            </a:r>
            <a:br>
              <a:rPr lang="da-DK" sz="3200" dirty="0"/>
            </a:br>
            <a:r>
              <a:rPr lang="da-DK" sz="3200" dirty="0"/>
              <a:t>Nyheter</a:t>
            </a:r>
            <a:br>
              <a:rPr lang="da-DK" sz="3200" dirty="0"/>
            </a:br>
            <a:br>
              <a:rPr lang="da-DK" sz="1000" dirty="0">
                <a:solidFill>
                  <a:srgbClr val="FF0000"/>
                </a:solidFill>
              </a:rPr>
            </a:br>
            <a:br>
              <a:rPr lang="da-DK" sz="1000" dirty="0">
                <a:solidFill>
                  <a:srgbClr val="FF0000"/>
                </a:solidFill>
              </a:rPr>
            </a:br>
            <a:r>
              <a:rPr lang="da-DK" sz="3200" dirty="0">
                <a:solidFill>
                  <a:srgbClr val="0070C0"/>
                </a:solidFill>
              </a:rPr>
              <a:t>	</a:t>
            </a:r>
            <a:br>
              <a:rPr lang="da-DK" dirty="0"/>
            </a:br>
            <a:endParaRPr lang="da-DK" dirty="0"/>
          </a:p>
        </p:txBody>
      </p:sp>
      <p:sp>
        <p:nvSpPr>
          <p:cNvPr id="5" name="Underrubrik 4"/>
          <p:cNvSpPr>
            <a:spLocks noGrp="1"/>
          </p:cNvSpPr>
          <p:nvPr>
            <p:ph type="subTitle" idx="1"/>
          </p:nvPr>
        </p:nvSpPr>
        <p:spPr>
          <a:xfrm>
            <a:off x="759485" y="2503098"/>
            <a:ext cx="7372350" cy="1009099"/>
          </a:xfrm>
        </p:spPr>
        <p:txBody>
          <a:bodyPr/>
          <a:lstStyle/>
          <a:p>
            <a:r>
              <a:rPr lang="sv-SE"/>
              <a:t>2019-2022</a:t>
            </a:r>
            <a:endParaRPr lang="sv-SE" dirty="0"/>
          </a:p>
        </p:txBody>
      </p:sp>
    </p:spTree>
    <p:extLst>
      <p:ext uri="{BB962C8B-B14F-4D97-AF65-F5344CB8AC3E}">
        <p14:creationId xmlns:p14="http://schemas.microsoft.com/office/powerpoint/2010/main" val="208024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857250"/>
            <a:ext cx="8229600" cy="857250"/>
          </a:xfrm>
          <a:prstGeom prst="rect">
            <a:avLst/>
          </a:prstGeom>
          <a:noFill/>
          <a:ln>
            <a:noFill/>
          </a:ln>
        </p:spPr>
        <p:txBody>
          <a:bodyPr vert="horz" wrap="square" lIns="68569" tIns="34275" rIns="68569" bIns="34275" rtlCol="0" anchor="ctr" anchorCtr="0">
            <a:noAutofit/>
          </a:bodyPr>
          <a:lstStyle/>
          <a:p>
            <a:pPr lvl="0"/>
            <a:r>
              <a:rPr lang="sv-SE" dirty="0">
                <a:solidFill>
                  <a:srgbClr val="0070C0"/>
                </a:solidFill>
              </a:rPr>
              <a:t>Hjälptext</a:t>
            </a:r>
          </a:p>
        </p:txBody>
      </p:sp>
      <p:pic>
        <p:nvPicPr>
          <p:cNvPr id="4" name="Picture 3">
            <a:extLst>
              <a:ext uri="{FF2B5EF4-FFF2-40B4-BE49-F238E27FC236}">
                <a16:creationId xmlns:a16="http://schemas.microsoft.com/office/drawing/2014/main" id="{23C915F1-3F1C-AE45-A138-9869ADB268C8}"/>
              </a:ext>
            </a:extLst>
          </p:cNvPr>
          <p:cNvPicPr>
            <a:picLocks noChangeAspect="1"/>
          </p:cNvPicPr>
          <p:nvPr/>
        </p:nvPicPr>
        <p:blipFill>
          <a:blip r:embed="rId3"/>
          <a:stretch>
            <a:fillRect/>
          </a:stretch>
        </p:blipFill>
        <p:spPr>
          <a:xfrm>
            <a:off x="2037245" y="3721363"/>
            <a:ext cx="4444385" cy="2568749"/>
          </a:xfrm>
          <a:prstGeom prst="rect">
            <a:avLst/>
          </a:prstGeom>
        </p:spPr>
      </p:pic>
      <p:sp>
        <p:nvSpPr>
          <p:cNvPr id="5" name="Shape 65">
            <a:extLst>
              <a:ext uri="{FF2B5EF4-FFF2-40B4-BE49-F238E27FC236}">
                <a16:creationId xmlns:a16="http://schemas.microsoft.com/office/drawing/2014/main" id="{B6C46182-886E-4C15-9FCD-0B6719949340}"/>
              </a:ext>
            </a:extLst>
          </p:cNvPr>
          <p:cNvSpPr txBox="1">
            <a:spLocks noGrp="1"/>
          </p:cNvSpPr>
          <p:nvPr>
            <p:ph type="body" idx="1"/>
          </p:nvPr>
        </p:nvSpPr>
        <p:spPr>
          <a:xfrm>
            <a:off x="457200" y="1743076"/>
            <a:ext cx="8229600" cy="3619501"/>
          </a:xfrm>
          <a:prstGeom prst="rect">
            <a:avLst/>
          </a:prstGeom>
          <a:noFill/>
          <a:ln>
            <a:noFill/>
          </a:ln>
        </p:spPr>
        <p:txBody>
          <a:bodyPr vert="horz" wrap="square" lIns="68569" tIns="34275" rIns="68569" bIns="34275" rtlCol="0" anchor="t" anchorCtr="0">
            <a:noAutofit/>
          </a:bodyPr>
          <a:lstStyle/>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endParaRPr lang="sv-SE" sz="1200" dirty="0"/>
          </a:p>
          <a:p>
            <a:pPr marL="0" indent="0">
              <a:spcBef>
                <a:spcPts val="0"/>
              </a:spcBef>
              <a:buNone/>
            </a:pPr>
            <a:r>
              <a:rPr lang="sv-SE" sz="1600" dirty="0">
                <a:solidFill>
                  <a:srgbClr val="0070C0"/>
                </a:solidFill>
              </a:rPr>
              <a:t>Hjälpen kan visas bredvid den rapport man är inne i</a:t>
            </a:r>
          </a:p>
        </p:txBody>
      </p:sp>
      <p:pic>
        <p:nvPicPr>
          <p:cNvPr id="2" name="Bildobjekt 1"/>
          <p:cNvPicPr>
            <a:picLocks noChangeAspect="1"/>
          </p:cNvPicPr>
          <p:nvPr/>
        </p:nvPicPr>
        <p:blipFill>
          <a:blip r:embed="rId4"/>
          <a:stretch>
            <a:fillRect/>
          </a:stretch>
        </p:blipFill>
        <p:spPr>
          <a:xfrm>
            <a:off x="1784717" y="1552573"/>
            <a:ext cx="4696913" cy="1388304"/>
          </a:xfrm>
          <a:prstGeom prst="rect">
            <a:avLst/>
          </a:prstGeom>
        </p:spPr>
      </p:pic>
    </p:spTree>
    <p:extLst>
      <p:ext uri="{BB962C8B-B14F-4D97-AF65-F5344CB8AC3E}">
        <p14:creationId xmlns:p14="http://schemas.microsoft.com/office/powerpoint/2010/main" val="48179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6462" y="1169326"/>
            <a:ext cx="8391075" cy="652145"/>
          </a:xfrm>
        </p:spPr>
        <p:txBody>
          <a:bodyPr/>
          <a:lstStyle/>
          <a:p>
            <a:pPr>
              <a:lnSpc>
                <a:spcPct val="150000"/>
              </a:lnSpc>
            </a:pPr>
            <a:r>
              <a:rPr lang="sv-SE" dirty="0">
                <a:solidFill>
                  <a:srgbClr val="0070C0"/>
                </a:solidFill>
              </a:rPr>
              <a:t>Valbara projekt per </a:t>
            </a:r>
            <a:r>
              <a:rPr lang="sv-SE" dirty="0" err="1">
                <a:solidFill>
                  <a:srgbClr val="0070C0"/>
                </a:solidFill>
              </a:rPr>
              <a:t>org.enhet</a:t>
            </a:r>
            <a:br>
              <a:rPr lang="sv-SE" dirty="0"/>
            </a:br>
            <a:r>
              <a:rPr lang="sv-SE" sz="1800" b="0" dirty="0">
                <a:solidFill>
                  <a:srgbClr val="0070C0"/>
                </a:solidFill>
              </a:rPr>
              <a:t>1:1 relationen </a:t>
            </a:r>
            <a:r>
              <a:rPr lang="sv-SE" sz="1800" b="0" dirty="0" err="1">
                <a:solidFill>
                  <a:srgbClr val="0070C0"/>
                </a:solidFill>
              </a:rPr>
              <a:t>org</a:t>
            </a:r>
            <a:r>
              <a:rPr lang="sv-SE" sz="1800" b="0" dirty="0">
                <a:solidFill>
                  <a:srgbClr val="0070C0"/>
                </a:solidFill>
              </a:rPr>
              <a:t> och projekt i UBW </a:t>
            </a:r>
            <a:br>
              <a:rPr lang="sv-SE" sz="1800" b="0" dirty="0">
                <a:solidFill>
                  <a:srgbClr val="0070C0"/>
                </a:solidFill>
              </a:rPr>
            </a:br>
            <a:r>
              <a:rPr lang="sv-SE" sz="1800" b="0" dirty="0">
                <a:solidFill>
                  <a:srgbClr val="0070C0"/>
                </a:solidFill>
              </a:rPr>
              <a:t>Fr o m 2021 samma valbarhet i Hypergene dvs med endast </a:t>
            </a:r>
            <a:r>
              <a:rPr lang="sv-SE" sz="1800" b="0" dirty="0" err="1">
                <a:solidFill>
                  <a:srgbClr val="0070C0"/>
                </a:solidFill>
              </a:rPr>
              <a:t>org</a:t>
            </a:r>
            <a:r>
              <a:rPr lang="sv-SE" sz="1800" b="0" dirty="0">
                <a:solidFill>
                  <a:srgbClr val="0070C0"/>
                </a:solidFill>
              </a:rPr>
              <a:t>-enhetens projekt</a:t>
            </a:r>
            <a:br>
              <a:rPr lang="sv-SE" sz="1800" b="0" dirty="0">
                <a:solidFill>
                  <a:srgbClr val="0070C0"/>
                </a:solidFill>
              </a:rPr>
            </a:br>
            <a:r>
              <a:rPr lang="sv-SE" sz="1800" b="0" dirty="0" err="1">
                <a:solidFill>
                  <a:srgbClr val="0070C0"/>
                </a:solidFill>
              </a:rPr>
              <a:t>Fn</a:t>
            </a:r>
            <a:r>
              <a:rPr lang="sv-SE" sz="1800" b="0" dirty="0">
                <a:solidFill>
                  <a:srgbClr val="0070C0"/>
                </a:solidFill>
              </a:rPr>
              <a:t> väljer/anger ni projekt i </a:t>
            </a:r>
            <a:r>
              <a:rPr lang="sv-SE" sz="1800" b="0" dirty="0" err="1">
                <a:solidFill>
                  <a:srgbClr val="0070C0"/>
                </a:solidFill>
              </a:rPr>
              <a:t>rull-list</a:t>
            </a:r>
            <a:br>
              <a:rPr lang="sv-SE" sz="1800" b="0" dirty="0"/>
            </a:br>
            <a:endParaRPr lang="sv-SE" sz="1800" b="0" dirty="0"/>
          </a:p>
        </p:txBody>
      </p:sp>
      <p:pic>
        <p:nvPicPr>
          <p:cNvPr id="3" name="Bildobjekt 2"/>
          <p:cNvPicPr>
            <a:picLocks noChangeAspect="1"/>
          </p:cNvPicPr>
          <p:nvPr/>
        </p:nvPicPr>
        <p:blipFill>
          <a:blip r:embed="rId2"/>
          <a:stretch>
            <a:fillRect/>
          </a:stretch>
        </p:blipFill>
        <p:spPr>
          <a:xfrm>
            <a:off x="3292769" y="3000375"/>
            <a:ext cx="5360394" cy="3295650"/>
          </a:xfrm>
          <a:prstGeom prst="rect">
            <a:avLst/>
          </a:prstGeom>
        </p:spPr>
      </p:pic>
      <p:sp>
        <p:nvSpPr>
          <p:cNvPr id="4" name="Ellips 3"/>
          <p:cNvSpPr/>
          <p:nvPr/>
        </p:nvSpPr>
        <p:spPr>
          <a:xfrm>
            <a:off x="6467475" y="3337362"/>
            <a:ext cx="847397" cy="3011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43027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48D2DA-290F-4A0C-8364-710BC2C65C50}"/>
              </a:ext>
            </a:extLst>
          </p:cNvPr>
          <p:cNvSpPr>
            <a:spLocks noGrp="1"/>
          </p:cNvSpPr>
          <p:nvPr>
            <p:ph type="title"/>
          </p:nvPr>
        </p:nvSpPr>
        <p:spPr/>
        <p:txBody>
          <a:bodyPr/>
          <a:lstStyle/>
          <a:p>
            <a:r>
              <a:rPr lang="sv-SE" dirty="0"/>
              <a:t>Visningsläge </a:t>
            </a:r>
          </a:p>
        </p:txBody>
      </p:sp>
    </p:spTree>
    <p:extLst>
      <p:ext uri="{BB962C8B-B14F-4D97-AF65-F5344CB8AC3E}">
        <p14:creationId xmlns:p14="http://schemas.microsoft.com/office/powerpoint/2010/main" val="202770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9848" y="599629"/>
            <a:ext cx="7912894" cy="652145"/>
          </a:xfrm>
        </p:spPr>
        <p:txBody>
          <a:bodyPr/>
          <a:lstStyle/>
          <a:p>
            <a:r>
              <a:rPr lang="sv-SE" dirty="0">
                <a:solidFill>
                  <a:srgbClr val="0070C0"/>
                </a:solidFill>
              </a:rPr>
              <a:t>Visningsläge</a:t>
            </a:r>
            <a:br>
              <a:rPr lang="sv-SE" dirty="0">
                <a:solidFill>
                  <a:srgbClr val="0070C0"/>
                </a:solidFill>
              </a:rPr>
            </a:br>
            <a:r>
              <a:rPr lang="sv-SE" sz="1600" b="0" dirty="0"/>
              <a:t>Visa skärmbildsläge och att man kan zooma med </a:t>
            </a:r>
            <a:br>
              <a:rPr lang="sv-SE" sz="1600" b="0" dirty="0"/>
            </a:br>
            <a:r>
              <a:rPr lang="sv-SE" sz="1600" b="0" dirty="0"/>
              <a:t>	- </a:t>
            </a:r>
            <a:r>
              <a:rPr lang="sv-SE" sz="1600" b="0" dirty="0" err="1"/>
              <a:t>ctrl</a:t>
            </a:r>
            <a:r>
              <a:rPr lang="sv-SE" sz="1600" b="0" dirty="0"/>
              <a:t> +  alt. -</a:t>
            </a:r>
            <a:br>
              <a:rPr lang="sv-SE" sz="1600" b="0" dirty="0"/>
            </a:br>
            <a:r>
              <a:rPr lang="sv-SE" sz="1600" b="0" dirty="0"/>
              <a:t>	- Tillbaka till100%  = </a:t>
            </a:r>
            <a:r>
              <a:rPr lang="sv-SE" sz="1600" b="0" dirty="0" err="1"/>
              <a:t>ctrl</a:t>
            </a:r>
            <a:r>
              <a:rPr lang="sv-SE" sz="1600" b="0" dirty="0"/>
              <a:t> 0</a:t>
            </a:r>
            <a:br>
              <a:rPr lang="sv-SE" sz="1600" b="0" dirty="0"/>
            </a:br>
            <a:endParaRPr lang="sv-SE" sz="1600" b="0" dirty="0">
              <a:solidFill>
                <a:srgbClr val="0070C0"/>
              </a:solidFill>
            </a:endParaRPr>
          </a:p>
        </p:txBody>
      </p:sp>
      <p:pic>
        <p:nvPicPr>
          <p:cNvPr id="6" name="Bildobjekt 5"/>
          <p:cNvPicPr>
            <a:picLocks noChangeAspect="1"/>
          </p:cNvPicPr>
          <p:nvPr/>
        </p:nvPicPr>
        <p:blipFill>
          <a:blip r:embed="rId2"/>
          <a:stretch>
            <a:fillRect/>
          </a:stretch>
        </p:blipFill>
        <p:spPr>
          <a:xfrm>
            <a:off x="602411" y="2638768"/>
            <a:ext cx="7966271" cy="3197347"/>
          </a:xfrm>
          <a:prstGeom prst="rect">
            <a:avLst/>
          </a:prstGeom>
        </p:spPr>
      </p:pic>
      <p:sp>
        <p:nvSpPr>
          <p:cNvPr id="7" name="Platshållare för innehåll 6"/>
          <p:cNvSpPr>
            <a:spLocks noGrp="1"/>
          </p:cNvSpPr>
          <p:nvPr>
            <p:ph idx="1"/>
          </p:nvPr>
        </p:nvSpPr>
        <p:spPr>
          <a:xfrm>
            <a:off x="655788" y="2958393"/>
            <a:ext cx="7912894" cy="2877722"/>
          </a:xfrm>
        </p:spPr>
        <p:txBody>
          <a:bodyPr/>
          <a:lstStyle/>
          <a:p>
            <a:endParaRPr lang="sv-SE" dirty="0"/>
          </a:p>
        </p:txBody>
      </p:sp>
      <p:pic>
        <p:nvPicPr>
          <p:cNvPr id="8" name="Bildobjekt 7"/>
          <p:cNvPicPr>
            <a:picLocks noChangeAspect="1"/>
          </p:cNvPicPr>
          <p:nvPr/>
        </p:nvPicPr>
        <p:blipFill>
          <a:blip r:embed="rId3"/>
          <a:stretch>
            <a:fillRect/>
          </a:stretch>
        </p:blipFill>
        <p:spPr>
          <a:xfrm>
            <a:off x="6238740" y="985707"/>
            <a:ext cx="2586038" cy="1593056"/>
          </a:xfrm>
          <a:prstGeom prst="rect">
            <a:avLst/>
          </a:prstGeom>
        </p:spPr>
      </p:pic>
      <p:pic>
        <p:nvPicPr>
          <p:cNvPr id="9" name="Bildobjekt 8"/>
          <p:cNvPicPr>
            <a:picLocks noChangeAspect="1"/>
          </p:cNvPicPr>
          <p:nvPr/>
        </p:nvPicPr>
        <p:blipFill>
          <a:blip r:embed="rId4"/>
          <a:stretch>
            <a:fillRect/>
          </a:stretch>
        </p:blipFill>
        <p:spPr>
          <a:xfrm>
            <a:off x="8181976" y="2053722"/>
            <a:ext cx="333246" cy="455763"/>
          </a:xfrm>
          <a:prstGeom prst="rect">
            <a:avLst/>
          </a:prstGeom>
        </p:spPr>
      </p:pic>
      <p:sp>
        <p:nvSpPr>
          <p:cNvPr id="10" name="Uppåtpil 9"/>
          <p:cNvSpPr/>
          <p:nvPr/>
        </p:nvSpPr>
        <p:spPr>
          <a:xfrm rot="12320896">
            <a:off x="7911723" y="2474359"/>
            <a:ext cx="380679" cy="725618"/>
          </a:xfrm>
          <a:prstGeom prst="upArrow">
            <a:avLst/>
          </a:prstGeom>
          <a:solidFill>
            <a:srgbClr val="FF99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78956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48D2DA-290F-4A0C-8364-710BC2C65C50}"/>
              </a:ext>
            </a:extLst>
          </p:cNvPr>
          <p:cNvSpPr>
            <a:spLocks noGrp="1"/>
          </p:cNvSpPr>
          <p:nvPr>
            <p:ph type="title"/>
          </p:nvPr>
        </p:nvSpPr>
        <p:spPr/>
        <p:txBody>
          <a:bodyPr/>
          <a:lstStyle/>
          <a:p>
            <a:r>
              <a:rPr lang="sv-SE" dirty="0"/>
              <a:t>Hemvist inlånad personal</a:t>
            </a:r>
          </a:p>
        </p:txBody>
      </p:sp>
    </p:spTree>
    <p:extLst>
      <p:ext uri="{BB962C8B-B14F-4D97-AF65-F5344CB8AC3E}">
        <p14:creationId xmlns:p14="http://schemas.microsoft.com/office/powerpoint/2010/main" val="68244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C8E555-515C-4DEF-BD62-E4D95C74FB40}"/>
              </a:ext>
            </a:extLst>
          </p:cNvPr>
          <p:cNvSpPr>
            <a:spLocks noGrp="1"/>
          </p:cNvSpPr>
          <p:nvPr>
            <p:ph type="title"/>
          </p:nvPr>
        </p:nvSpPr>
        <p:spPr>
          <a:xfrm>
            <a:off x="615553" y="1196417"/>
            <a:ext cx="7912894" cy="652145"/>
          </a:xfrm>
        </p:spPr>
        <p:txBody>
          <a:bodyPr/>
          <a:lstStyle/>
          <a:p>
            <a:r>
              <a:rPr lang="sv-SE" dirty="0">
                <a:solidFill>
                  <a:srgbClr val="0070C0"/>
                </a:solidFill>
              </a:rPr>
              <a:t>Inlånad personals hemvist framgår i bild </a:t>
            </a:r>
            <a:br>
              <a:rPr lang="sv-SE" dirty="0">
                <a:solidFill>
                  <a:srgbClr val="0070C0"/>
                </a:solidFill>
              </a:rPr>
            </a:br>
            <a:r>
              <a:rPr lang="sv-SE" b="0" dirty="0">
                <a:solidFill>
                  <a:srgbClr val="0070C0"/>
                </a:solidFill>
              </a:rPr>
              <a:t>stå på aktuellt namn och hemvist framgår längst ner på bild</a:t>
            </a:r>
            <a:br>
              <a:rPr lang="sv-SE" dirty="0">
                <a:solidFill>
                  <a:srgbClr val="0070C0"/>
                </a:solidFill>
              </a:rPr>
            </a:br>
            <a:endParaRPr lang="sv-SE" dirty="0">
              <a:solidFill>
                <a:srgbClr val="0070C0"/>
              </a:solidFill>
            </a:endParaRPr>
          </a:p>
        </p:txBody>
      </p:sp>
      <p:pic>
        <p:nvPicPr>
          <p:cNvPr id="7" name="Platshållare för innehåll 6">
            <a:extLst>
              <a:ext uri="{FF2B5EF4-FFF2-40B4-BE49-F238E27FC236}">
                <a16:creationId xmlns:a16="http://schemas.microsoft.com/office/drawing/2014/main" id="{3E19CD9F-372D-49DF-9795-5090D9DB1703}"/>
              </a:ext>
            </a:extLst>
          </p:cNvPr>
          <p:cNvPicPr>
            <a:picLocks noGrp="1" noChangeAspect="1"/>
          </p:cNvPicPr>
          <p:nvPr>
            <p:ph idx="1"/>
          </p:nvPr>
        </p:nvPicPr>
        <p:blipFill>
          <a:blip r:embed="rId2"/>
          <a:stretch>
            <a:fillRect/>
          </a:stretch>
        </p:blipFill>
        <p:spPr>
          <a:xfrm>
            <a:off x="506101" y="2362133"/>
            <a:ext cx="8371071" cy="3793569"/>
          </a:xfrm>
          <a:prstGeom prst="rect">
            <a:avLst/>
          </a:prstGeom>
        </p:spPr>
      </p:pic>
    </p:spTree>
    <p:extLst>
      <p:ext uri="{BB962C8B-B14F-4D97-AF65-F5344CB8AC3E}">
        <p14:creationId xmlns:p14="http://schemas.microsoft.com/office/powerpoint/2010/main" val="220195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0DD26E5-C20C-4D87-821B-743E994CD68C}"/>
              </a:ext>
            </a:extLst>
          </p:cNvPr>
          <p:cNvSpPr>
            <a:spLocks noGrp="1"/>
          </p:cNvSpPr>
          <p:nvPr>
            <p:ph type="title"/>
          </p:nvPr>
        </p:nvSpPr>
        <p:spPr/>
        <p:txBody>
          <a:bodyPr/>
          <a:lstStyle/>
          <a:p>
            <a:r>
              <a:rPr lang="sv-SE" dirty="0"/>
              <a:t>Resultaträkning utfall 3 år, 5 år</a:t>
            </a:r>
          </a:p>
        </p:txBody>
      </p:sp>
    </p:spTree>
    <p:extLst>
      <p:ext uri="{BB962C8B-B14F-4D97-AF65-F5344CB8AC3E}">
        <p14:creationId xmlns:p14="http://schemas.microsoft.com/office/powerpoint/2010/main" val="152350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A452D2-6F85-4DCB-8F7D-D1F178CEDB71}"/>
              </a:ext>
            </a:extLst>
          </p:cNvPr>
          <p:cNvSpPr>
            <a:spLocks noGrp="1"/>
          </p:cNvSpPr>
          <p:nvPr>
            <p:ph type="title"/>
          </p:nvPr>
        </p:nvSpPr>
        <p:spPr>
          <a:xfrm>
            <a:off x="629046" y="1089539"/>
            <a:ext cx="7912894" cy="652145"/>
          </a:xfrm>
        </p:spPr>
        <p:txBody>
          <a:bodyPr/>
          <a:lstStyle/>
          <a:p>
            <a:r>
              <a:rPr lang="sv-SE" dirty="0">
                <a:solidFill>
                  <a:srgbClr val="0070C0"/>
                </a:solidFill>
              </a:rPr>
              <a:t>Färdiga val av resultaträkningar för utfall </a:t>
            </a:r>
            <a:r>
              <a:rPr lang="sv-SE" dirty="0">
                <a:solidFill>
                  <a:srgbClr val="0070C0"/>
                </a:solidFill>
                <a:highlight>
                  <a:srgbClr val="FFFF00"/>
                </a:highlight>
              </a:rPr>
              <a:t>3 år alt 5 år</a:t>
            </a:r>
            <a:br>
              <a:rPr lang="sv-SE" dirty="0">
                <a:solidFill>
                  <a:srgbClr val="0070C0"/>
                </a:solidFill>
              </a:rPr>
            </a:br>
            <a:r>
              <a:rPr lang="sv-SE" dirty="0">
                <a:solidFill>
                  <a:srgbClr val="0070C0"/>
                </a:solidFill>
              </a:rPr>
              <a:t>Period:  </a:t>
            </a:r>
            <a:r>
              <a:rPr lang="sv-SE" u="sng" dirty="0">
                <a:solidFill>
                  <a:srgbClr val="0070C0"/>
                </a:solidFill>
              </a:rPr>
              <a:t>jan t o m vald  månad</a:t>
            </a:r>
            <a:br>
              <a:rPr lang="sv-SE" dirty="0"/>
            </a:br>
            <a:endParaRPr lang="sv-SE" dirty="0"/>
          </a:p>
        </p:txBody>
      </p:sp>
      <p:pic>
        <p:nvPicPr>
          <p:cNvPr id="4" name="Platshållare för innehåll 3">
            <a:extLst>
              <a:ext uri="{FF2B5EF4-FFF2-40B4-BE49-F238E27FC236}">
                <a16:creationId xmlns:a16="http://schemas.microsoft.com/office/drawing/2014/main" id="{0F057BEE-A176-4C9E-BDBB-F30A5280ABA0}"/>
              </a:ext>
            </a:extLst>
          </p:cNvPr>
          <p:cNvPicPr>
            <a:picLocks noGrp="1" noChangeAspect="1"/>
          </p:cNvPicPr>
          <p:nvPr>
            <p:ph idx="1"/>
          </p:nvPr>
        </p:nvPicPr>
        <p:blipFill>
          <a:blip r:embed="rId2"/>
          <a:stretch>
            <a:fillRect/>
          </a:stretch>
        </p:blipFill>
        <p:spPr>
          <a:xfrm>
            <a:off x="1188324" y="2237811"/>
            <a:ext cx="6794338" cy="5415675"/>
          </a:xfrm>
          <a:prstGeom prst="rect">
            <a:avLst/>
          </a:prstGeom>
        </p:spPr>
      </p:pic>
      <p:sp>
        <p:nvSpPr>
          <p:cNvPr id="3" name="Rektangel: rundade hörn 2">
            <a:extLst>
              <a:ext uri="{FF2B5EF4-FFF2-40B4-BE49-F238E27FC236}">
                <a16:creationId xmlns:a16="http://schemas.microsoft.com/office/drawing/2014/main" id="{AFFF2201-9B39-4FAC-ACA6-46CD586041FA}"/>
              </a:ext>
            </a:extLst>
          </p:cNvPr>
          <p:cNvSpPr/>
          <p:nvPr/>
        </p:nvSpPr>
        <p:spPr>
          <a:xfrm>
            <a:off x="5335928" y="2673752"/>
            <a:ext cx="2118167" cy="297469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598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091299" y="3021178"/>
            <a:ext cx="7768987" cy="1382378"/>
          </a:xfrm>
        </p:spPr>
        <p:txBody>
          <a:bodyPr/>
          <a:lstStyle/>
          <a:p>
            <a:r>
              <a:rPr lang="da-DK" dirty="0"/>
              <a:t>Excelimport</a:t>
            </a:r>
            <a:br>
              <a:rPr lang="da-DK" dirty="0"/>
            </a:br>
            <a:r>
              <a:rPr lang="da-DK" dirty="0"/>
              <a:t>Uppgift för kontoinmatning</a:t>
            </a:r>
          </a:p>
        </p:txBody>
      </p:sp>
    </p:spTree>
    <p:extLst>
      <p:ext uri="{BB962C8B-B14F-4D97-AF65-F5344CB8AC3E}">
        <p14:creationId xmlns:p14="http://schemas.microsoft.com/office/powerpoint/2010/main" val="262343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B27E4E0-60CC-4620-B99F-1347BA23B1A6}"/>
              </a:ext>
            </a:extLst>
          </p:cNvPr>
          <p:cNvSpPr>
            <a:spLocks noGrp="1"/>
          </p:cNvSpPr>
          <p:nvPr>
            <p:ph type="title"/>
          </p:nvPr>
        </p:nvSpPr>
        <p:spPr>
          <a:xfrm>
            <a:off x="121688" y="207024"/>
            <a:ext cx="7912894" cy="652145"/>
          </a:xfrm>
        </p:spPr>
        <p:txBody>
          <a:bodyPr/>
          <a:lstStyle/>
          <a:p>
            <a:r>
              <a:rPr lang="sv-SE" dirty="0">
                <a:solidFill>
                  <a:srgbClr val="0070C0"/>
                </a:solidFill>
              </a:rPr>
              <a:t>Excelimport kontoimatning</a:t>
            </a:r>
          </a:p>
        </p:txBody>
      </p:sp>
      <p:pic>
        <p:nvPicPr>
          <p:cNvPr id="5" name="Platshållare för innehåll 4">
            <a:extLst>
              <a:ext uri="{FF2B5EF4-FFF2-40B4-BE49-F238E27FC236}">
                <a16:creationId xmlns:a16="http://schemas.microsoft.com/office/drawing/2014/main" id="{F26909F6-41F9-4D40-A9A6-308771262652}"/>
              </a:ext>
            </a:extLst>
          </p:cNvPr>
          <p:cNvPicPr>
            <a:picLocks noGrp="1" noChangeAspect="1"/>
          </p:cNvPicPr>
          <p:nvPr>
            <p:ph idx="1"/>
          </p:nvPr>
        </p:nvPicPr>
        <p:blipFill>
          <a:blip r:embed="rId2"/>
          <a:stretch>
            <a:fillRect/>
          </a:stretch>
        </p:blipFill>
        <p:spPr>
          <a:xfrm>
            <a:off x="0" y="759159"/>
            <a:ext cx="9022312" cy="1805912"/>
          </a:xfrm>
          <a:prstGeom prst="rect">
            <a:avLst/>
          </a:prstGeom>
        </p:spPr>
      </p:pic>
      <p:pic>
        <p:nvPicPr>
          <p:cNvPr id="6" name="Bildobjekt 5">
            <a:extLst>
              <a:ext uri="{FF2B5EF4-FFF2-40B4-BE49-F238E27FC236}">
                <a16:creationId xmlns:a16="http://schemas.microsoft.com/office/drawing/2014/main" id="{30383EE6-AD74-4CAC-90CF-D232D16801D4}"/>
              </a:ext>
            </a:extLst>
          </p:cNvPr>
          <p:cNvPicPr>
            <a:picLocks noChangeAspect="1"/>
          </p:cNvPicPr>
          <p:nvPr/>
        </p:nvPicPr>
        <p:blipFill>
          <a:blip r:embed="rId3"/>
          <a:stretch>
            <a:fillRect/>
          </a:stretch>
        </p:blipFill>
        <p:spPr>
          <a:xfrm>
            <a:off x="0" y="2735778"/>
            <a:ext cx="9022312" cy="1828050"/>
          </a:xfrm>
          <a:prstGeom prst="rect">
            <a:avLst/>
          </a:prstGeom>
        </p:spPr>
      </p:pic>
      <p:pic>
        <p:nvPicPr>
          <p:cNvPr id="8" name="Bildobjekt 7">
            <a:extLst>
              <a:ext uri="{FF2B5EF4-FFF2-40B4-BE49-F238E27FC236}">
                <a16:creationId xmlns:a16="http://schemas.microsoft.com/office/drawing/2014/main" id="{8D839036-EB2F-46D4-9BA4-D0FE8E1A77D5}"/>
              </a:ext>
            </a:extLst>
          </p:cNvPr>
          <p:cNvPicPr>
            <a:picLocks noChangeAspect="1"/>
          </p:cNvPicPr>
          <p:nvPr/>
        </p:nvPicPr>
        <p:blipFill>
          <a:blip r:embed="rId4"/>
          <a:stretch>
            <a:fillRect/>
          </a:stretch>
        </p:blipFill>
        <p:spPr>
          <a:xfrm>
            <a:off x="0" y="4846546"/>
            <a:ext cx="9144000" cy="1895707"/>
          </a:xfrm>
          <a:prstGeom prst="rect">
            <a:avLst/>
          </a:prstGeom>
        </p:spPr>
      </p:pic>
    </p:spTree>
    <p:extLst>
      <p:ext uri="{BB962C8B-B14F-4D97-AF65-F5344CB8AC3E}">
        <p14:creationId xmlns:p14="http://schemas.microsoft.com/office/powerpoint/2010/main" val="12420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8061" y="511962"/>
            <a:ext cx="8067877" cy="621971"/>
          </a:xfrm>
        </p:spPr>
        <p:txBody>
          <a:bodyPr/>
          <a:lstStyle/>
          <a:p>
            <a:r>
              <a:rPr lang="da-DK" dirty="0"/>
              <a:t>Innehåll</a:t>
            </a:r>
          </a:p>
        </p:txBody>
      </p:sp>
      <p:sp>
        <p:nvSpPr>
          <p:cNvPr id="3" name="Platshållare för innehåll 2"/>
          <p:cNvSpPr>
            <a:spLocks noGrp="1"/>
          </p:cNvSpPr>
          <p:nvPr>
            <p:ph idx="1"/>
          </p:nvPr>
        </p:nvSpPr>
        <p:spPr>
          <a:xfrm>
            <a:off x="680441" y="1229641"/>
            <a:ext cx="8673556" cy="5237834"/>
          </a:xfrm>
        </p:spPr>
        <p:txBody>
          <a:bodyPr/>
          <a:lstStyle/>
          <a:p>
            <a:pPr>
              <a:spcBef>
                <a:spcPts val="600"/>
              </a:spcBef>
              <a:spcAft>
                <a:spcPts val="600"/>
              </a:spcAft>
            </a:pPr>
            <a:r>
              <a:rPr lang="da-DK" b="1" dirty="0">
                <a:solidFill>
                  <a:srgbClr val="0070C0"/>
                </a:solidFill>
              </a:rPr>
              <a:t>Att påminna om</a:t>
            </a:r>
          </a:p>
          <a:p>
            <a:pPr>
              <a:spcBef>
                <a:spcPts val="600"/>
              </a:spcBef>
              <a:spcAft>
                <a:spcPts val="600"/>
              </a:spcAft>
            </a:pPr>
            <a:r>
              <a:rPr lang="da-DK" b="1" dirty="0">
                <a:solidFill>
                  <a:srgbClr val="0070C0"/>
                </a:solidFill>
              </a:rPr>
              <a:t>Visningsläge</a:t>
            </a:r>
          </a:p>
          <a:p>
            <a:pPr>
              <a:spcBef>
                <a:spcPts val="600"/>
              </a:spcBef>
              <a:spcAft>
                <a:spcPts val="600"/>
              </a:spcAft>
            </a:pPr>
            <a:r>
              <a:rPr lang="da-DK" b="1" dirty="0">
                <a:solidFill>
                  <a:srgbClr val="0070C0"/>
                </a:solidFill>
              </a:rPr>
              <a:t>Hemvist inlånad personal </a:t>
            </a:r>
          </a:p>
          <a:p>
            <a:pPr>
              <a:spcBef>
                <a:spcPts val="600"/>
              </a:spcBef>
              <a:spcAft>
                <a:spcPts val="600"/>
              </a:spcAft>
            </a:pPr>
            <a:r>
              <a:rPr lang="sv-SE" b="1" dirty="0">
                <a:solidFill>
                  <a:srgbClr val="0070C0"/>
                </a:solidFill>
              </a:rPr>
              <a:t>Resultaträkning utfall 3 år alt 5 år – </a:t>
            </a:r>
            <a:r>
              <a:rPr lang="sv-SE" dirty="0">
                <a:solidFill>
                  <a:srgbClr val="0070C0"/>
                </a:solidFill>
              </a:rPr>
              <a:t>fr o m jan till vald månad</a:t>
            </a:r>
          </a:p>
          <a:p>
            <a:pPr>
              <a:spcBef>
                <a:spcPts val="600"/>
              </a:spcBef>
              <a:spcAft>
                <a:spcPts val="600"/>
              </a:spcAft>
            </a:pPr>
            <a:r>
              <a:rPr lang="sv-SE" b="1" dirty="0">
                <a:solidFill>
                  <a:srgbClr val="0070C0"/>
                </a:solidFill>
              </a:rPr>
              <a:t>Excelinläsning för kontoinmatning </a:t>
            </a:r>
          </a:p>
          <a:p>
            <a:pPr>
              <a:spcBef>
                <a:spcPts val="600"/>
              </a:spcBef>
              <a:spcAft>
                <a:spcPts val="600"/>
              </a:spcAft>
            </a:pPr>
            <a:r>
              <a:rPr lang="sv-SE" b="1" dirty="0">
                <a:solidFill>
                  <a:srgbClr val="0070C0"/>
                </a:solidFill>
              </a:rPr>
              <a:t>FTE,  heltidsekvivalent</a:t>
            </a:r>
          </a:p>
          <a:p>
            <a:pPr>
              <a:spcBef>
                <a:spcPts val="600"/>
              </a:spcBef>
              <a:spcAft>
                <a:spcPts val="600"/>
              </a:spcAft>
            </a:pPr>
            <a:r>
              <a:rPr lang="sv-SE" b="1" dirty="0">
                <a:solidFill>
                  <a:srgbClr val="0070C0"/>
                </a:solidFill>
              </a:rPr>
              <a:t>Uppföljning budget, prognos, utfall per anställd</a:t>
            </a:r>
          </a:p>
          <a:p>
            <a:pPr>
              <a:spcBef>
                <a:spcPts val="600"/>
              </a:spcBef>
              <a:spcAft>
                <a:spcPts val="600"/>
              </a:spcAft>
            </a:pPr>
            <a:r>
              <a:rPr lang="sv-SE" b="1" dirty="0">
                <a:solidFill>
                  <a:srgbClr val="0070C0"/>
                </a:solidFill>
              </a:rPr>
              <a:t>Flik för kontoinmatning per projekt </a:t>
            </a:r>
            <a:r>
              <a:rPr lang="sv-SE" dirty="0">
                <a:solidFill>
                  <a:srgbClr val="0070C0"/>
                </a:solidFill>
              </a:rPr>
              <a:t>(</a:t>
            </a:r>
            <a:r>
              <a:rPr lang="sv-SE" dirty="0" err="1">
                <a:solidFill>
                  <a:srgbClr val="0070C0"/>
                </a:solidFill>
              </a:rPr>
              <a:t>fd</a:t>
            </a:r>
            <a:r>
              <a:rPr lang="sv-SE" dirty="0">
                <a:solidFill>
                  <a:srgbClr val="0070C0"/>
                </a:solidFill>
              </a:rPr>
              <a:t> aktivitet)</a:t>
            </a:r>
            <a:endParaRPr lang="da-DK" dirty="0">
              <a:solidFill>
                <a:srgbClr val="0070C0"/>
              </a:solidFill>
            </a:endParaRPr>
          </a:p>
          <a:p>
            <a:pPr>
              <a:spcBef>
                <a:spcPts val="600"/>
              </a:spcBef>
              <a:spcAft>
                <a:spcPts val="600"/>
              </a:spcAft>
            </a:pPr>
            <a:r>
              <a:rPr lang="sv-SE" b="1" dirty="0">
                <a:solidFill>
                  <a:srgbClr val="0070C0"/>
                </a:solidFill>
              </a:rPr>
              <a:t>Excelinläsning kontering personal </a:t>
            </a:r>
          </a:p>
          <a:p>
            <a:pPr>
              <a:spcBef>
                <a:spcPts val="600"/>
              </a:spcBef>
              <a:spcAft>
                <a:spcPts val="600"/>
              </a:spcAft>
            </a:pPr>
            <a:r>
              <a:rPr lang="sv-SE" b="1" dirty="0" err="1">
                <a:solidFill>
                  <a:srgbClr val="0070C0"/>
                </a:solidFill>
              </a:rPr>
              <a:t>Flerval</a:t>
            </a:r>
            <a:endParaRPr lang="sv-SE" b="1" dirty="0">
              <a:solidFill>
                <a:srgbClr val="0070C0"/>
              </a:solidFill>
            </a:endParaRPr>
          </a:p>
          <a:p>
            <a:pPr>
              <a:spcBef>
                <a:spcPts val="600"/>
              </a:spcBef>
              <a:spcAft>
                <a:spcPts val="600"/>
              </a:spcAft>
            </a:pPr>
            <a:r>
              <a:rPr lang="sv-SE" b="1" dirty="0">
                <a:solidFill>
                  <a:srgbClr val="0070C0"/>
                </a:solidFill>
              </a:rPr>
              <a:t>Spara Rapportmall under Bokmärke</a:t>
            </a:r>
          </a:p>
          <a:p>
            <a:pPr>
              <a:spcBef>
                <a:spcPts val="0"/>
              </a:spcBef>
            </a:pPr>
            <a:endParaRPr lang="da-DK" sz="1700" dirty="0"/>
          </a:p>
          <a:p>
            <a:pPr marL="0" indent="0">
              <a:buNone/>
            </a:pPr>
            <a:r>
              <a:rPr lang="da-DK" sz="1700" dirty="0"/>
              <a:t>		</a:t>
            </a:r>
            <a:endParaRPr lang="da-DK" sz="1700" b="1" dirty="0">
              <a:solidFill>
                <a:schemeClr val="bg1">
                  <a:lumMod val="65000"/>
                </a:schemeClr>
              </a:solidFill>
            </a:endParaRPr>
          </a:p>
          <a:p>
            <a:pPr marL="0" indent="0">
              <a:buNone/>
            </a:pPr>
            <a:r>
              <a:rPr lang="da-DK" sz="1700" dirty="0"/>
              <a:t>		</a:t>
            </a:r>
            <a:endParaRPr lang="da-DK" sz="1700" b="1" dirty="0">
              <a:solidFill>
                <a:srgbClr val="0070C0"/>
              </a:solidFill>
            </a:endParaRPr>
          </a:p>
          <a:p>
            <a:pPr marL="0" indent="0">
              <a:buNone/>
            </a:pPr>
            <a:r>
              <a:rPr lang="da-DK" sz="1700" b="1" dirty="0">
                <a:solidFill>
                  <a:srgbClr val="0070C0"/>
                </a:solidFill>
              </a:rPr>
              <a:t>		</a:t>
            </a:r>
            <a:r>
              <a:rPr lang="da-DK" sz="1700" b="1" dirty="0"/>
              <a:t> </a:t>
            </a:r>
            <a:r>
              <a:rPr lang="da-DK" dirty="0"/>
              <a:t>	</a:t>
            </a:r>
          </a:p>
        </p:txBody>
      </p:sp>
    </p:spTree>
    <p:extLst>
      <p:ext uri="{BB962C8B-B14F-4D97-AF65-F5344CB8AC3E}">
        <p14:creationId xmlns:p14="http://schemas.microsoft.com/office/powerpoint/2010/main" val="367487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ECCD4-5735-41E9-979F-5C7DAD119D25}"/>
              </a:ext>
            </a:extLst>
          </p:cNvPr>
          <p:cNvSpPr>
            <a:spLocks noGrp="1"/>
          </p:cNvSpPr>
          <p:nvPr>
            <p:ph type="title"/>
          </p:nvPr>
        </p:nvSpPr>
        <p:spPr>
          <a:xfrm>
            <a:off x="615553" y="748792"/>
            <a:ext cx="7912894" cy="652145"/>
          </a:xfrm>
        </p:spPr>
        <p:txBody>
          <a:bodyPr/>
          <a:lstStyle/>
          <a:p>
            <a:r>
              <a:rPr lang="sv-SE" dirty="0">
                <a:solidFill>
                  <a:srgbClr val="0070C0"/>
                </a:solidFill>
              </a:rPr>
              <a:t>OBS! vid Excelimport i kontoinmatning</a:t>
            </a:r>
          </a:p>
        </p:txBody>
      </p:sp>
      <p:sp>
        <p:nvSpPr>
          <p:cNvPr id="3" name="Platshållare för innehåll 2">
            <a:extLst>
              <a:ext uri="{FF2B5EF4-FFF2-40B4-BE49-F238E27FC236}">
                <a16:creationId xmlns:a16="http://schemas.microsoft.com/office/drawing/2014/main" id="{D6FFA9AF-CE8A-44F6-8359-A7331598FEB1}"/>
              </a:ext>
            </a:extLst>
          </p:cNvPr>
          <p:cNvSpPr>
            <a:spLocks noGrp="1"/>
          </p:cNvSpPr>
          <p:nvPr>
            <p:ph idx="1"/>
          </p:nvPr>
        </p:nvSpPr>
        <p:spPr>
          <a:xfrm>
            <a:off x="615553" y="1400937"/>
            <a:ext cx="7912894" cy="4529586"/>
          </a:xfrm>
        </p:spPr>
        <p:txBody>
          <a:bodyPr/>
          <a:lstStyle/>
          <a:p>
            <a:pPr marL="0" indent="0">
              <a:spcBef>
                <a:spcPts val="600"/>
              </a:spcBef>
              <a:buNone/>
            </a:pPr>
            <a:r>
              <a:rPr lang="sv-SE" dirty="0">
                <a:solidFill>
                  <a:srgbClr val="0070C0"/>
                </a:solidFill>
              </a:rPr>
              <a:t>EJ för personal och avskrivningar</a:t>
            </a:r>
          </a:p>
          <a:p>
            <a:pPr marL="0" indent="0">
              <a:spcBef>
                <a:spcPts val="600"/>
              </a:spcBef>
              <a:buNone/>
            </a:pPr>
            <a:r>
              <a:rPr lang="sv-SE" dirty="0">
                <a:solidFill>
                  <a:srgbClr val="0070C0"/>
                </a:solidFill>
              </a:rPr>
              <a:t>EJ </a:t>
            </a:r>
            <a:r>
              <a:rPr lang="sv-SE" dirty="0" err="1">
                <a:solidFill>
                  <a:srgbClr val="0070C0"/>
                </a:solidFill>
              </a:rPr>
              <a:t>org</a:t>
            </a:r>
            <a:r>
              <a:rPr lang="sv-SE" dirty="0">
                <a:solidFill>
                  <a:srgbClr val="0070C0"/>
                </a:solidFill>
              </a:rPr>
              <a:t> nr </a:t>
            </a:r>
            <a:r>
              <a:rPr lang="sv-SE" dirty="0" err="1">
                <a:solidFill>
                  <a:srgbClr val="0070C0"/>
                </a:solidFill>
              </a:rPr>
              <a:t>regas</a:t>
            </a:r>
            <a:endParaRPr lang="sv-SE" dirty="0">
              <a:solidFill>
                <a:srgbClr val="0070C0"/>
              </a:solidFill>
            </a:endParaRPr>
          </a:p>
          <a:p>
            <a:r>
              <a:rPr lang="sv-SE" dirty="0"/>
              <a:t>Vilka</a:t>
            </a:r>
            <a:r>
              <a:rPr lang="sv-SE" dirty="0">
                <a:highlight>
                  <a:srgbClr val="FFFF00"/>
                </a:highlight>
              </a:rPr>
              <a:t> fält </a:t>
            </a:r>
            <a:r>
              <a:rPr lang="sv-SE" dirty="0"/>
              <a:t>ska </a:t>
            </a:r>
            <a:r>
              <a:rPr lang="sv-SE" dirty="0" err="1"/>
              <a:t>regas</a:t>
            </a:r>
            <a:r>
              <a:rPr lang="sv-SE" dirty="0"/>
              <a:t> ? Beror på i vilken flik inläsningen ska göras:</a:t>
            </a:r>
          </a:p>
          <a:p>
            <a:pPr marL="0" indent="0">
              <a:buNone/>
            </a:pPr>
            <a:r>
              <a:rPr lang="sv-SE" dirty="0"/>
              <a:t>    	-  </a:t>
            </a:r>
            <a:r>
              <a:rPr lang="sv-SE" dirty="0">
                <a:highlight>
                  <a:srgbClr val="FFFF00"/>
                </a:highlight>
              </a:rPr>
              <a:t>Konto, Verks, Projekt, Belopp</a:t>
            </a:r>
          </a:p>
          <a:p>
            <a:pPr marL="457200" lvl="1" indent="0">
              <a:buNone/>
            </a:pPr>
            <a:r>
              <a:rPr lang="sv-SE" dirty="0"/>
              <a:t>        - </a:t>
            </a:r>
            <a:r>
              <a:rPr lang="sv-SE" dirty="0">
                <a:highlight>
                  <a:srgbClr val="FFFF00"/>
                </a:highlight>
              </a:rPr>
              <a:t>Konto, Verks, Belopp</a:t>
            </a:r>
          </a:p>
          <a:p>
            <a:r>
              <a:rPr lang="sv-SE" dirty="0"/>
              <a:t> </a:t>
            </a:r>
            <a:r>
              <a:rPr lang="sv-SE" dirty="0">
                <a:highlight>
                  <a:srgbClr val="FFFF00"/>
                </a:highlight>
              </a:rPr>
              <a:t>Årsbelopp </a:t>
            </a:r>
            <a:r>
              <a:rPr lang="sv-SE" dirty="0"/>
              <a:t>i budget </a:t>
            </a:r>
          </a:p>
          <a:p>
            <a:r>
              <a:rPr lang="sv-SE" dirty="0">
                <a:highlight>
                  <a:srgbClr val="FFFF00"/>
                </a:highlight>
              </a:rPr>
              <a:t> Månadsbelopp</a:t>
            </a:r>
            <a:r>
              <a:rPr lang="sv-SE" dirty="0"/>
              <a:t> i prognos</a:t>
            </a:r>
          </a:p>
          <a:p>
            <a:r>
              <a:rPr lang="sv-SE" dirty="0"/>
              <a:t>Aktuella </a:t>
            </a:r>
            <a:r>
              <a:rPr lang="sv-SE" dirty="0">
                <a:highlight>
                  <a:srgbClr val="FFFF00"/>
                </a:highlight>
              </a:rPr>
              <a:t>budgetkonton</a:t>
            </a:r>
            <a:r>
              <a:rPr lang="sv-SE" dirty="0"/>
              <a:t> - Se bil 14</a:t>
            </a:r>
          </a:p>
          <a:p>
            <a:pPr>
              <a:spcBef>
                <a:spcPts val="2400"/>
              </a:spcBef>
            </a:pPr>
            <a:r>
              <a:rPr lang="sv-SE" dirty="0"/>
              <a:t>Avstäm </a:t>
            </a:r>
            <a:r>
              <a:rPr lang="sv-SE" dirty="0">
                <a:highlight>
                  <a:srgbClr val="FFFF00"/>
                </a:highlight>
              </a:rPr>
              <a:t>rätt belopp per kolumn</a:t>
            </a:r>
          </a:p>
          <a:p>
            <a:pPr marL="0" indent="0">
              <a:spcBef>
                <a:spcPts val="0"/>
              </a:spcBef>
              <a:buNone/>
            </a:pPr>
            <a:r>
              <a:rPr lang="sv-SE" dirty="0"/>
              <a:t>	Speciellt när mycket data redan finns </a:t>
            </a:r>
          </a:p>
          <a:p>
            <a:pPr marL="0" indent="0">
              <a:spcBef>
                <a:spcPts val="0"/>
              </a:spcBef>
              <a:buNone/>
            </a:pPr>
            <a:r>
              <a:rPr lang="sv-SE" dirty="0"/>
              <a:t>	Excelimport hamnar inte i slutet av tabellen</a:t>
            </a:r>
          </a:p>
          <a:p>
            <a:pPr marL="0" indent="0">
              <a:buNone/>
            </a:pPr>
            <a:endParaRPr lang="sv-SE" dirty="0">
              <a:solidFill>
                <a:srgbClr val="FF0000"/>
              </a:solidFill>
              <a:highlight>
                <a:srgbClr val="FFFF00"/>
              </a:highlight>
            </a:endParaRPr>
          </a:p>
        </p:txBody>
      </p:sp>
    </p:spTree>
    <p:extLst>
      <p:ext uri="{BB962C8B-B14F-4D97-AF65-F5344CB8AC3E}">
        <p14:creationId xmlns:p14="http://schemas.microsoft.com/office/powerpoint/2010/main" val="14123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3AD53-E097-45C2-BCCD-98C4D76F46A7}"/>
              </a:ext>
            </a:extLst>
          </p:cNvPr>
          <p:cNvSpPr>
            <a:spLocks noGrp="1"/>
          </p:cNvSpPr>
          <p:nvPr>
            <p:ph type="title"/>
          </p:nvPr>
        </p:nvSpPr>
        <p:spPr>
          <a:xfrm>
            <a:off x="329842" y="-33418"/>
            <a:ext cx="7912894" cy="652145"/>
          </a:xfrm>
        </p:spPr>
        <p:txBody>
          <a:bodyPr/>
          <a:lstStyle/>
          <a:p>
            <a:r>
              <a:rPr lang="sv-SE" dirty="0"/>
              <a:t>Bilaga 14</a:t>
            </a:r>
          </a:p>
        </p:txBody>
      </p:sp>
      <p:pic>
        <p:nvPicPr>
          <p:cNvPr id="7" name="Platshållare för innehåll 6">
            <a:extLst>
              <a:ext uri="{FF2B5EF4-FFF2-40B4-BE49-F238E27FC236}">
                <a16:creationId xmlns:a16="http://schemas.microsoft.com/office/drawing/2014/main" id="{030FDC30-DE18-498D-BC22-1CF0039D7F73}"/>
              </a:ext>
            </a:extLst>
          </p:cNvPr>
          <p:cNvPicPr>
            <a:picLocks noGrp="1" noChangeAspect="1"/>
          </p:cNvPicPr>
          <p:nvPr>
            <p:ph idx="1"/>
          </p:nvPr>
        </p:nvPicPr>
        <p:blipFill>
          <a:blip r:embed="rId2"/>
          <a:stretch>
            <a:fillRect/>
          </a:stretch>
        </p:blipFill>
        <p:spPr>
          <a:xfrm>
            <a:off x="329842" y="465398"/>
            <a:ext cx="7101737" cy="6251369"/>
          </a:xfrm>
          <a:prstGeom prst="rect">
            <a:avLst/>
          </a:prstGeom>
        </p:spPr>
      </p:pic>
    </p:spTree>
    <p:extLst>
      <p:ext uri="{BB962C8B-B14F-4D97-AF65-F5344CB8AC3E}">
        <p14:creationId xmlns:p14="http://schemas.microsoft.com/office/powerpoint/2010/main" val="97111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17EAE-B4CB-49F2-B185-C2424B52BACC}"/>
              </a:ext>
            </a:extLst>
          </p:cNvPr>
          <p:cNvSpPr>
            <a:spLocks noGrp="1"/>
          </p:cNvSpPr>
          <p:nvPr>
            <p:ph type="title"/>
          </p:nvPr>
        </p:nvSpPr>
        <p:spPr>
          <a:xfrm>
            <a:off x="355968" y="171378"/>
            <a:ext cx="7912894" cy="652145"/>
          </a:xfrm>
        </p:spPr>
        <p:txBody>
          <a:bodyPr/>
          <a:lstStyle/>
          <a:p>
            <a:r>
              <a:rPr lang="sv-SE" dirty="0">
                <a:solidFill>
                  <a:srgbClr val="0070C0"/>
                </a:solidFill>
              </a:rPr>
              <a:t>Excelimport</a:t>
            </a:r>
            <a:br>
              <a:rPr lang="sv-SE" dirty="0">
                <a:solidFill>
                  <a:srgbClr val="FF0000"/>
                </a:solidFill>
              </a:rPr>
            </a:br>
            <a:endParaRPr lang="sv-SE" dirty="0">
              <a:solidFill>
                <a:srgbClr val="FF0000"/>
              </a:solidFill>
            </a:endParaRPr>
          </a:p>
        </p:txBody>
      </p:sp>
      <p:sp>
        <p:nvSpPr>
          <p:cNvPr id="3" name="Platshållare för innehåll 2">
            <a:extLst>
              <a:ext uri="{FF2B5EF4-FFF2-40B4-BE49-F238E27FC236}">
                <a16:creationId xmlns:a16="http://schemas.microsoft.com/office/drawing/2014/main" id="{E43E9488-4F1F-4E6B-BD8A-77D0115B5B69}"/>
              </a:ext>
            </a:extLst>
          </p:cNvPr>
          <p:cNvSpPr>
            <a:spLocks noGrp="1"/>
          </p:cNvSpPr>
          <p:nvPr>
            <p:ph idx="1"/>
          </p:nvPr>
        </p:nvSpPr>
        <p:spPr>
          <a:xfrm>
            <a:off x="355968" y="823523"/>
            <a:ext cx="8663196" cy="3836963"/>
          </a:xfrm>
        </p:spPr>
        <p:txBody>
          <a:bodyPr/>
          <a:lstStyle/>
          <a:p>
            <a:pPr marL="457200" indent="-457200">
              <a:buAutoNum type="arabicParenR"/>
            </a:pPr>
            <a:r>
              <a:rPr lang="sv-SE" dirty="0"/>
              <a:t>Bra att börja med </a:t>
            </a:r>
            <a:r>
              <a:rPr lang="sv-SE" dirty="0">
                <a:solidFill>
                  <a:srgbClr val="0070C0"/>
                </a:solidFill>
              </a:rPr>
              <a:t>Excelexport</a:t>
            </a:r>
            <a:r>
              <a:rPr lang="sv-SE" dirty="0">
                <a:solidFill>
                  <a:srgbClr val="FF0000"/>
                </a:solidFill>
              </a:rPr>
              <a:t> </a:t>
            </a:r>
            <a:r>
              <a:rPr lang="sv-SE" dirty="0"/>
              <a:t>av filen där fälten ingår </a:t>
            </a:r>
          </a:p>
          <a:p>
            <a:pPr marL="457200" indent="-457200">
              <a:buAutoNum type="arabicParenR"/>
            </a:pPr>
            <a:r>
              <a:rPr lang="sv-SE" dirty="0">
                <a:solidFill>
                  <a:srgbClr val="0070C0"/>
                </a:solidFill>
              </a:rPr>
              <a:t>Rubriker ingår ej i indatakolumner – se gulmarkering bild 24</a:t>
            </a:r>
          </a:p>
          <a:p>
            <a:pPr marL="0" indent="0">
              <a:buNone/>
            </a:pPr>
            <a:r>
              <a:rPr lang="sv-SE" dirty="0"/>
              <a:t>2) Lägg in aktuella värden i Excelfil från Excelexport</a:t>
            </a:r>
          </a:p>
          <a:p>
            <a:pPr marL="0" indent="0">
              <a:buNone/>
            </a:pPr>
            <a:r>
              <a:rPr lang="sv-SE" dirty="0"/>
              <a:t>3) </a:t>
            </a:r>
            <a:r>
              <a:rPr lang="sv-SE" dirty="0">
                <a:solidFill>
                  <a:srgbClr val="0070C0"/>
                </a:solidFill>
              </a:rPr>
              <a:t>Klicka på Excelimport </a:t>
            </a:r>
            <a:r>
              <a:rPr lang="sv-SE" dirty="0"/>
              <a:t>i </a:t>
            </a:r>
            <a:r>
              <a:rPr lang="sv-SE" dirty="0" err="1"/>
              <a:t>Hypergenebilden</a:t>
            </a:r>
            <a:r>
              <a:rPr lang="sv-SE" dirty="0"/>
              <a:t> – ge ruta enligt nedan</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4) </a:t>
            </a:r>
            <a:r>
              <a:rPr lang="sv-SE" dirty="0">
                <a:solidFill>
                  <a:srgbClr val="0070C0"/>
                </a:solidFill>
              </a:rPr>
              <a:t>Kopiera</a:t>
            </a:r>
            <a:r>
              <a:rPr lang="sv-SE" dirty="0">
                <a:solidFill>
                  <a:srgbClr val="FF0000"/>
                </a:solidFill>
              </a:rPr>
              <a:t> </a:t>
            </a:r>
            <a:r>
              <a:rPr lang="sv-SE" dirty="0"/>
              <a:t>aktuella belopp i aktuella kolumner (</a:t>
            </a:r>
            <a:r>
              <a:rPr lang="sv-SE" dirty="0" err="1"/>
              <a:t>Ctrl</a:t>
            </a:r>
            <a:r>
              <a:rPr lang="sv-SE" dirty="0"/>
              <a:t> +C)</a:t>
            </a:r>
          </a:p>
          <a:p>
            <a:pPr marL="0" indent="0">
              <a:buNone/>
            </a:pPr>
            <a:r>
              <a:rPr lang="sv-SE" dirty="0"/>
              <a:t>5) </a:t>
            </a:r>
            <a:r>
              <a:rPr lang="sv-SE" dirty="0">
                <a:solidFill>
                  <a:srgbClr val="0070C0"/>
                </a:solidFill>
              </a:rPr>
              <a:t>Klistra in </a:t>
            </a:r>
            <a:r>
              <a:rPr lang="sv-SE" dirty="0"/>
              <a:t>(</a:t>
            </a:r>
            <a:r>
              <a:rPr lang="sv-SE" dirty="0" err="1"/>
              <a:t>Ctrl+V</a:t>
            </a:r>
            <a:r>
              <a:rPr lang="sv-SE" dirty="0"/>
              <a:t>) i </a:t>
            </a:r>
            <a:r>
              <a:rPr lang="sv-SE" dirty="0" err="1"/>
              <a:t>Hypergenebilden</a:t>
            </a:r>
            <a:endParaRPr lang="sv-SE" dirty="0"/>
          </a:p>
          <a:p>
            <a:pPr marL="0" indent="0">
              <a:buNone/>
            </a:pPr>
            <a:r>
              <a:rPr lang="sv-SE" dirty="0"/>
              <a:t>6) </a:t>
            </a:r>
            <a:r>
              <a:rPr lang="sv-SE" dirty="0">
                <a:solidFill>
                  <a:srgbClr val="0070C0"/>
                </a:solidFill>
              </a:rPr>
              <a:t>Avstäm</a:t>
            </a:r>
          </a:p>
          <a:p>
            <a:pPr marL="0" indent="0">
              <a:buNone/>
            </a:pPr>
            <a:endParaRPr lang="sv-SE" dirty="0"/>
          </a:p>
          <a:p>
            <a:pPr marL="0" indent="0">
              <a:buNone/>
            </a:pPr>
            <a:endParaRPr lang="sv-SE" dirty="0"/>
          </a:p>
        </p:txBody>
      </p:sp>
      <p:pic>
        <p:nvPicPr>
          <p:cNvPr id="4" name="Bildobjekt 3">
            <a:extLst>
              <a:ext uri="{FF2B5EF4-FFF2-40B4-BE49-F238E27FC236}">
                <a16:creationId xmlns:a16="http://schemas.microsoft.com/office/drawing/2014/main" id="{5C45A275-15B9-4145-96FA-1B7F9324F1D1}"/>
              </a:ext>
            </a:extLst>
          </p:cNvPr>
          <p:cNvPicPr>
            <a:picLocks noChangeAspect="1"/>
          </p:cNvPicPr>
          <p:nvPr/>
        </p:nvPicPr>
        <p:blipFill>
          <a:blip r:embed="rId3"/>
          <a:stretch>
            <a:fillRect/>
          </a:stretch>
        </p:blipFill>
        <p:spPr>
          <a:xfrm>
            <a:off x="600727" y="2742004"/>
            <a:ext cx="7228435" cy="1952033"/>
          </a:xfrm>
          <a:prstGeom prst="rect">
            <a:avLst/>
          </a:prstGeom>
        </p:spPr>
      </p:pic>
    </p:spTree>
    <p:extLst>
      <p:ext uri="{BB962C8B-B14F-4D97-AF65-F5344CB8AC3E}">
        <p14:creationId xmlns:p14="http://schemas.microsoft.com/office/powerpoint/2010/main" val="286024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0612A-84BE-4DE2-9B41-FBE31BD33E90}"/>
              </a:ext>
            </a:extLst>
          </p:cNvPr>
          <p:cNvSpPr>
            <a:spLocks noGrp="1"/>
          </p:cNvSpPr>
          <p:nvPr>
            <p:ph type="title"/>
          </p:nvPr>
        </p:nvSpPr>
        <p:spPr>
          <a:xfrm>
            <a:off x="354375" y="285008"/>
            <a:ext cx="8942465" cy="858015"/>
          </a:xfrm>
        </p:spPr>
        <p:txBody>
          <a:bodyPr/>
          <a:lstStyle/>
          <a:p>
            <a:br>
              <a:rPr lang="sv-SE" dirty="0">
                <a:solidFill>
                  <a:srgbClr val="0070C0"/>
                </a:solidFill>
              </a:rPr>
            </a:br>
            <a:r>
              <a:rPr lang="sv-SE" dirty="0">
                <a:solidFill>
                  <a:srgbClr val="0070C0"/>
                </a:solidFill>
              </a:rPr>
              <a:t>BUDGET- årsbelopp</a:t>
            </a:r>
            <a:br>
              <a:rPr lang="sv-SE" dirty="0">
                <a:solidFill>
                  <a:srgbClr val="0070C0"/>
                </a:solidFill>
                <a:highlight>
                  <a:srgbClr val="00FFFF"/>
                </a:highlight>
              </a:rPr>
            </a:br>
            <a:r>
              <a:rPr lang="sv-SE" b="0" dirty="0">
                <a:solidFill>
                  <a:srgbClr val="0070C0"/>
                </a:solidFill>
              </a:rPr>
              <a:t>1) Klicka </a:t>
            </a:r>
            <a:r>
              <a:rPr lang="sv-SE" dirty="0">
                <a:solidFill>
                  <a:srgbClr val="0070C0"/>
                </a:solidFill>
                <a:highlight>
                  <a:srgbClr val="FFFF00"/>
                </a:highlight>
              </a:rPr>
              <a:t>Excelimport</a:t>
            </a:r>
            <a:r>
              <a:rPr lang="sv-SE" b="0" dirty="0">
                <a:solidFill>
                  <a:srgbClr val="0070C0"/>
                </a:solidFill>
              </a:rPr>
              <a:t> i Hypergene</a:t>
            </a:r>
            <a:br>
              <a:rPr lang="sv-SE" dirty="0">
                <a:solidFill>
                  <a:srgbClr val="0070C0"/>
                </a:solidFill>
              </a:rPr>
            </a:br>
            <a:r>
              <a:rPr lang="sv-SE" b="0" dirty="0">
                <a:solidFill>
                  <a:srgbClr val="0070C0"/>
                </a:solidFill>
              </a:rPr>
              <a:t>2)</a:t>
            </a:r>
            <a:r>
              <a:rPr lang="sv-SE" b="0" dirty="0">
                <a:solidFill>
                  <a:srgbClr val="0070C0"/>
                </a:solidFill>
                <a:highlight>
                  <a:srgbClr val="FFFF00"/>
                </a:highlight>
              </a:rPr>
              <a:t> Kopiera </a:t>
            </a:r>
            <a:r>
              <a:rPr lang="sv-SE" b="0" dirty="0">
                <a:solidFill>
                  <a:srgbClr val="0070C0"/>
                </a:solidFill>
              </a:rPr>
              <a:t>(</a:t>
            </a:r>
            <a:r>
              <a:rPr lang="sv-SE" b="0" dirty="0" err="1">
                <a:solidFill>
                  <a:srgbClr val="0070C0"/>
                </a:solidFill>
              </a:rPr>
              <a:t>Ctrl+C</a:t>
            </a:r>
            <a:r>
              <a:rPr lang="sv-SE" b="0" dirty="0">
                <a:solidFill>
                  <a:srgbClr val="0070C0"/>
                </a:solidFill>
              </a:rPr>
              <a:t>) </a:t>
            </a:r>
            <a:r>
              <a:rPr lang="sv-SE" u="sng" dirty="0">
                <a:solidFill>
                  <a:srgbClr val="0070C0"/>
                </a:solidFill>
                <a:highlight>
                  <a:srgbClr val="FFFF00"/>
                </a:highlight>
              </a:rPr>
              <a:t>siffror</a:t>
            </a:r>
            <a:r>
              <a:rPr lang="sv-SE" b="0" dirty="0">
                <a:solidFill>
                  <a:srgbClr val="0070C0"/>
                </a:solidFill>
                <a:highlight>
                  <a:srgbClr val="FFFF00"/>
                </a:highlight>
              </a:rPr>
              <a:t> </a:t>
            </a:r>
            <a:r>
              <a:rPr lang="sv-SE" b="0" dirty="0">
                <a:solidFill>
                  <a:srgbClr val="0070C0"/>
                </a:solidFill>
              </a:rPr>
              <a:t>för:</a:t>
            </a:r>
            <a:br>
              <a:rPr lang="sv-SE" b="0" dirty="0">
                <a:solidFill>
                  <a:srgbClr val="0070C0"/>
                </a:solidFill>
              </a:rPr>
            </a:br>
            <a:r>
              <a:rPr lang="sv-SE" b="0" dirty="0">
                <a:solidFill>
                  <a:srgbClr val="0070C0"/>
                </a:solidFill>
              </a:rPr>
              <a:t>   - </a:t>
            </a:r>
            <a:r>
              <a:rPr lang="sv-SE" sz="1800" dirty="0">
                <a:solidFill>
                  <a:srgbClr val="0070C0"/>
                </a:solidFill>
              </a:rPr>
              <a:t>konto, verks, </a:t>
            </a:r>
            <a:r>
              <a:rPr lang="sv-SE" sz="1800" dirty="0" err="1">
                <a:solidFill>
                  <a:srgbClr val="0070C0"/>
                </a:solidFill>
              </a:rPr>
              <a:t>proj</a:t>
            </a:r>
            <a:r>
              <a:rPr lang="sv-SE" sz="1800" dirty="0">
                <a:solidFill>
                  <a:srgbClr val="0070C0"/>
                </a:solidFill>
              </a:rPr>
              <a:t>, årsbelopp</a:t>
            </a:r>
            <a:br>
              <a:rPr lang="sv-SE" sz="1800" dirty="0">
                <a:solidFill>
                  <a:srgbClr val="0070C0"/>
                </a:solidFill>
              </a:rPr>
            </a:br>
            <a:r>
              <a:rPr lang="sv-SE" sz="1800" dirty="0">
                <a:solidFill>
                  <a:srgbClr val="0070C0"/>
                </a:solidFill>
              </a:rPr>
              <a:t>    - </a:t>
            </a:r>
            <a:r>
              <a:rPr lang="sv-SE" sz="1800" b="0" dirty="0">
                <a:solidFill>
                  <a:srgbClr val="0070C0"/>
                </a:solidFill>
              </a:rPr>
              <a:t>alt.  </a:t>
            </a:r>
            <a:r>
              <a:rPr lang="sv-SE" sz="1800" dirty="0">
                <a:solidFill>
                  <a:srgbClr val="0070C0"/>
                </a:solidFill>
              </a:rPr>
              <a:t>konto, verks, årsbelopp</a:t>
            </a: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b="0" dirty="0">
                <a:solidFill>
                  <a:srgbClr val="0070C0"/>
                </a:solidFill>
              </a:rPr>
            </a:br>
            <a:r>
              <a:rPr lang="sv-SE" b="0" dirty="0">
                <a:solidFill>
                  <a:srgbClr val="0070C0"/>
                </a:solidFill>
              </a:rPr>
              <a:t>3) </a:t>
            </a:r>
            <a:r>
              <a:rPr lang="sv-SE" dirty="0">
                <a:solidFill>
                  <a:srgbClr val="0070C0"/>
                </a:solidFill>
              </a:rPr>
              <a:t>Hypergene</a:t>
            </a:r>
            <a:r>
              <a:rPr lang="sv-SE" b="0" dirty="0">
                <a:solidFill>
                  <a:srgbClr val="0070C0"/>
                </a:solidFill>
              </a:rPr>
              <a:t>: </a:t>
            </a:r>
            <a:r>
              <a:rPr lang="sv-SE" b="0" dirty="0">
                <a:solidFill>
                  <a:srgbClr val="0070C0"/>
                </a:solidFill>
                <a:highlight>
                  <a:srgbClr val="FFFF00"/>
                </a:highlight>
              </a:rPr>
              <a:t>klistra in </a:t>
            </a:r>
            <a:r>
              <a:rPr lang="sv-SE" b="0" dirty="0">
                <a:solidFill>
                  <a:srgbClr val="0070C0"/>
                </a:solidFill>
              </a:rPr>
              <a:t>(</a:t>
            </a:r>
            <a:r>
              <a:rPr lang="sv-SE" b="0" dirty="0" err="1">
                <a:solidFill>
                  <a:srgbClr val="0070C0"/>
                </a:solidFill>
              </a:rPr>
              <a:t>Ctrl+V</a:t>
            </a:r>
            <a:r>
              <a:rPr lang="sv-SE" b="0" dirty="0">
                <a:solidFill>
                  <a:srgbClr val="0070C0"/>
                </a:solidFill>
              </a:rPr>
              <a:t>)</a:t>
            </a:r>
            <a:br>
              <a:rPr lang="sv-SE" b="0" dirty="0">
                <a:solidFill>
                  <a:srgbClr val="0070C0"/>
                </a:solidFill>
              </a:rPr>
            </a:br>
            <a:r>
              <a:rPr lang="sv-SE" b="0" dirty="0">
                <a:solidFill>
                  <a:srgbClr val="0070C0"/>
                </a:solidFill>
              </a:rPr>
              <a:t>4) Avstäm</a:t>
            </a:r>
            <a:br>
              <a:rPr lang="sv-SE" b="0" dirty="0">
                <a:solidFill>
                  <a:srgbClr val="0070C0"/>
                </a:solidFill>
              </a:rPr>
            </a:br>
            <a:br>
              <a:rPr lang="sv-SE" dirty="0">
                <a:solidFill>
                  <a:srgbClr val="0070C0"/>
                </a:solidFill>
              </a:rPr>
            </a:br>
            <a:br>
              <a:rPr lang="sv-SE" b="0" dirty="0">
                <a:solidFill>
                  <a:srgbClr val="0070C0"/>
                </a:solidFill>
              </a:rPr>
            </a:br>
            <a:br>
              <a:rPr lang="sv-SE" b="0" dirty="0">
                <a:solidFill>
                  <a:srgbClr val="0070C0"/>
                </a:solidFill>
              </a:rPr>
            </a:br>
            <a:r>
              <a:rPr lang="sv-SE" b="0" dirty="0">
                <a:solidFill>
                  <a:srgbClr val="0070C0"/>
                </a:solidFill>
              </a:rPr>
              <a:t>					     </a:t>
            </a:r>
            <a:r>
              <a:rPr lang="sv-SE" dirty="0">
                <a:solidFill>
                  <a:srgbClr val="0070C0"/>
                </a:solidFill>
              </a:rPr>
              <a:t>  ”Inmatning”</a:t>
            </a:r>
            <a:br>
              <a:rPr lang="sv-SE" b="0" dirty="0">
                <a:solidFill>
                  <a:srgbClr val="0070C0"/>
                </a:solidFill>
              </a:rPr>
            </a:br>
            <a:r>
              <a:rPr lang="sv-SE" b="0" dirty="0">
                <a:solidFill>
                  <a:srgbClr val="0070C0"/>
                </a:solidFill>
              </a:rPr>
              <a:t>						   samt  i</a:t>
            </a:r>
            <a:br>
              <a:rPr lang="sv-SE" b="0" dirty="0">
                <a:solidFill>
                  <a:srgbClr val="0070C0"/>
                </a:solidFill>
              </a:rPr>
            </a:br>
            <a:r>
              <a:rPr lang="sv-SE" b="0" dirty="0">
                <a:solidFill>
                  <a:srgbClr val="0070C0"/>
                </a:solidFill>
              </a:rPr>
              <a:t>					    </a:t>
            </a:r>
            <a:r>
              <a:rPr lang="sv-SE" dirty="0">
                <a:solidFill>
                  <a:srgbClr val="0070C0"/>
                </a:solidFill>
              </a:rPr>
              <a:t>”Inmatning per projekt”</a:t>
            </a:r>
            <a:br>
              <a:rPr lang="sv-SE" dirty="0">
                <a:solidFill>
                  <a:srgbClr val="0070C0"/>
                </a:solidFill>
              </a:rPr>
            </a:br>
            <a:endParaRPr lang="sv-SE" dirty="0">
              <a:solidFill>
                <a:srgbClr val="0070C0"/>
              </a:solidFill>
            </a:endParaRPr>
          </a:p>
        </p:txBody>
      </p:sp>
      <p:pic>
        <p:nvPicPr>
          <p:cNvPr id="7" name="Platshållare för innehåll 6">
            <a:extLst>
              <a:ext uri="{FF2B5EF4-FFF2-40B4-BE49-F238E27FC236}">
                <a16:creationId xmlns:a16="http://schemas.microsoft.com/office/drawing/2014/main" id="{8958AB93-53F6-47EA-8221-A1E8AA158011}"/>
              </a:ext>
            </a:extLst>
          </p:cNvPr>
          <p:cNvPicPr>
            <a:picLocks noGrp="1" noChangeAspect="1"/>
          </p:cNvPicPr>
          <p:nvPr>
            <p:ph idx="1"/>
          </p:nvPr>
        </p:nvPicPr>
        <p:blipFill>
          <a:blip r:embed="rId3"/>
          <a:stretch>
            <a:fillRect/>
          </a:stretch>
        </p:blipFill>
        <p:spPr>
          <a:xfrm>
            <a:off x="4572000" y="2638521"/>
            <a:ext cx="4203865" cy="3791216"/>
          </a:xfrm>
          <a:prstGeom prst="rect">
            <a:avLst/>
          </a:prstGeom>
        </p:spPr>
      </p:pic>
      <p:pic>
        <p:nvPicPr>
          <p:cNvPr id="3" name="Bildobjekt 2">
            <a:extLst>
              <a:ext uri="{FF2B5EF4-FFF2-40B4-BE49-F238E27FC236}">
                <a16:creationId xmlns:a16="http://schemas.microsoft.com/office/drawing/2014/main" id="{12ECDEF3-E97C-473F-B8FB-1BD1C08C271F}"/>
              </a:ext>
            </a:extLst>
          </p:cNvPr>
          <p:cNvPicPr>
            <a:picLocks noChangeAspect="1"/>
          </p:cNvPicPr>
          <p:nvPr/>
        </p:nvPicPr>
        <p:blipFill>
          <a:blip r:embed="rId4"/>
          <a:stretch>
            <a:fillRect/>
          </a:stretch>
        </p:blipFill>
        <p:spPr>
          <a:xfrm>
            <a:off x="1769842" y="3429000"/>
            <a:ext cx="2571750" cy="1209675"/>
          </a:xfrm>
          <a:prstGeom prst="rect">
            <a:avLst/>
          </a:prstGeom>
        </p:spPr>
      </p:pic>
    </p:spTree>
    <p:extLst>
      <p:ext uri="{BB962C8B-B14F-4D97-AF65-F5344CB8AC3E}">
        <p14:creationId xmlns:p14="http://schemas.microsoft.com/office/powerpoint/2010/main" val="197073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0612A-84BE-4DE2-9B41-FBE31BD33E90}"/>
              </a:ext>
            </a:extLst>
          </p:cNvPr>
          <p:cNvSpPr>
            <a:spLocks noGrp="1"/>
          </p:cNvSpPr>
          <p:nvPr>
            <p:ph type="title"/>
          </p:nvPr>
        </p:nvSpPr>
        <p:spPr>
          <a:xfrm>
            <a:off x="312531" y="273506"/>
            <a:ext cx="8942465" cy="858015"/>
          </a:xfrm>
        </p:spPr>
        <p:txBody>
          <a:bodyPr/>
          <a:lstStyle/>
          <a:p>
            <a:br>
              <a:rPr lang="sv-SE" dirty="0">
                <a:solidFill>
                  <a:srgbClr val="0070C0"/>
                </a:solidFill>
              </a:rPr>
            </a:br>
            <a:r>
              <a:rPr lang="sv-SE" dirty="0">
                <a:solidFill>
                  <a:srgbClr val="0070C0"/>
                </a:solidFill>
              </a:rPr>
              <a:t>PROGNOS- månadsbelopp</a:t>
            </a:r>
            <a:br>
              <a:rPr lang="sv-SE" dirty="0">
                <a:solidFill>
                  <a:srgbClr val="0070C0"/>
                </a:solidFill>
                <a:highlight>
                  <a:srgbClr val="00FFFF"/>
                </a:highlight>
              </a:rPr>
            </a:br>
            <a:r>
              <a:rPr lang="sv-SE" b="0" dirty="0">
                <a:solidFill>
                  <a:srgbClr val="0070C0"/>
                </a:solidFill>
              </a:rPr>
              <a:t>1) Klicka </a:t>
            </a:r>
            <a:r>
              <a:rPr lang="sv-SE" b="0" dirty="0">
                <a:solidFill>
                  <a:srgbClr val="0070C0"/>
                </a:solidFill>
                <a:highlight>
                  <a:srgbClr val="FFFF00"/>
                </a:highlight>
              </a:rPr>
              <a:t>Excelimport</a:t>
            </a:r>
            <a:r>
              <a:rPr lang="sv-SE" b="0" dirty="0">
                <a:solidFill>
                  <a:srgbClr val="0070C0"/>
                </a:solidFill>
              </a:rPr>
              <a:t> i Hypergene</a:t>
            </a:r>
            <a:br>
              <a:rPr lang="sv-SE" dirty="0">
                <a:solidFill>
                  <a:srgbClr val="0070C0"/>
                </a:solidFill>
              </a:rPr>
            </a:br>
            <a:r>
              <a:rPr lang="sv-SE" b="0" dirty="0">
                <a:solidFill>
                  <a:srgbClr val="0070C0"/>
                </a:solidFill>
              </a:rPr>
              <a:t>1) </a:t>
            </a:r>
            <a:r>
              <a:rPr lang="sv-SE" dirty="0">
                <a:solidFill>
                  <a:srgbClr val="0070C0"/>
                </a:solidFill>
              </a:rPr>
              <a:t>Excel:</a:t>
            </a:r>
            <a:r>
              <a:rPr lang="sv-SE" b="0" dirty="0">
                <a:solidFill>
                  <a:srgbClr val="0070C0"/>
                </a:solidFill>
              </a:rPr>
              <a:t> </a:t>
            </a:r>
            <a:r>
              <a:rPr lang="sv-SE" b="0" dirty="0">
                <a:solidFill>
                  <a:srgbClr val="0070C0"/>
                </a:solidFill>
                <a:highlight>
                  <a:srgbClr val="FFFF00"/>
                </a:highlight>
              </a:rPr>
              <a:t>kopiera</a:t>
            </a:r>
            <a:r>
              <a:rPr lang="sv-SE" b="0" dirty="0">
                <a:solidFill>
                  <a:srgbClr val="0070C0"/>
                </a:solidFill>
              </a:rPr>
              <a:t>  (</a:t>
            </a:r>
            <a:r>
              <a:rPr lang="sv-SE" b="0" dirty="0" err="1">
                <a:solidFill>
                  <a:srgbClr val="0070C0"/>
                </a:solidFill>
              </a:rPr>
              <a:t>Ctrl+C</a:t>
            </a:r>
            <a:r>
              <a:rPr lang="sv-SE" b="0" dirty="0">
                <a:solidFill>
                  <a:srgbClr val="0070C0"/>
                </a:solidFill>
              </a:rPr>
              <a:t>) </a:t>
            </a:r>
            <a:r>
              <a:rPr lang="sv-SE" u="sng" dirty="0">
                <a:solidFill>
                  <a:srgbClr val="0070C0"/>
                </a:solidFill>
                <a:highlight>
                  <a:srgbClr val="FFFF00"/>
                </a:highlight>
              </a:rPr>
              <a:t>siffror</a:t>
            </a:r>
            <a:r>
              <a:rPr lang="sv-SE" b="0" dirty="0">
                <a:solidFill>
                  <a:srgbClr val="0070C0"/>
                </a:solidFill>
                <a:highlight>
                  <a:srgbClr val="FFFF00"/>
                </a:highlight>
              </a:rPr>
              <a:t> </a:t>
            </a:r>
            <a:r>
              <a:rPr lang="sv-SE" b="0" dirty="0">
                <a:solidFill>
                  <a:srgbClr val="0070C0"/>
                </a:solidFill>
              </a:rPr>
              <a:t>för:</a:t>
            </a:r>
            <a:br>
              <a:rPr lang="sv-SE" b="0" dirty="0">
                <a:solidFill>
                  <a:srgbClr val="0070C0"/>
                </a:solidFill>
                <a:highlight>
                  <a:srgbClr val="FFFF00"/>
                </a:highlight>
              </a:rPr>
            </a:br>
            <a:r>
              <a:rPr lang="sv-SE" b="0" dirty="0">
                <a:solidFill>
                  <a:srgbClr val="0070C0"/>
                </a:solidFill>
              </a:rPr>
              <a:t>    - </a:t>
            </a:r>
            <a:r>
              <a:rPr lang="sv-SE" sz="1800" dirty="0">
                <a:solidFill>
                  <a:srgbClr val="0070C0"/>
                </a:solidFill>
              </a:rPr>
              <a:t>konto, verks, </a:t>
            </a:r>
            <a:r>
              <a:rPr lang="sv-SE" sz="1800" dirty="0" err="1">
                <a:solidFill>
                  <a:srgbClr val="0070C0"/>
                </a:solidFill>
              </a:rPr>
              <a:t>proj</a:t>
            </a:r>
            <a:r>
              <a:rPr lang="sv-SE" sz="1800" dirty="0">
                <a:solidFill>
                  <a:srgbClr val="0070C0"/>
                </a:solidFill>
              </a:rPr>
              <a:t>, månadsbelopp</a:t>
            </a:r>
            <a:br>
              <a:rPr lang="sv-SE" sz="1800" dirty="0">
                <a:solidFill>
                  <a:srgbClr val="0070C0"/>
                </a:solidFill>
              </a:rPr>
            </a:br>
            <a:r>
              <a:rPr lang="sv-SE" sz="1800" dirty="0">
                <a:solidFill>
                  <a:srgbClr val="0070C0"/>
                </a:solidFill>
              </a:rPr>
              <a:t>     </a:t>
            </a:r>
            <a:r>
              <a:rPr lang="sv-SE" sz="1800" b="0" dirty="0">
                <a:solidFill>
                  <a:srgbClr val="0070C0"/>
                </a:solidFill>
              </a:rPr>
              <a:t>- alt. </a:t>
            </a:r>
            <a:r>
              <a:rPr lang="sv-SE" sz="1800" dirty="0">
                <a:solidFill>
                  <a:srgbClr val="0070C0"/>
                </a:solidFill>
              </a:rPr>
              <a:t>konto, verks, månadsbelopp</a:t>
            </a: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dirty="0">
                <a:solidFill>
                  <a:srgbClr val="0070C0"/>
                </a:solidFill>
                <a:highlight>
                  <a:srgbClr val="FFFF00"/>
                </a:highlight>
              </a:rPr>
            </a:br>
            <a:br>
              <a:rPr lang="sv-SE" b="0" dirty="0">
                <a:solidFill>
                  <a:srgbClr val="0070C0"/>
                </a:solidFill>
              </a:rPr>
            </a:br>
            <a:r>
              <a:rPr lang="sv-SE" b="0" dirty="0">
                <a:solidFill>
                  <a:srgbClr val="0070C0"/>
                </a:solidFill>
              </a:rPr>
              <a:t>2) </a:t>
            </a:r>
            <a:r>
              <a:rPr lang="sv-SE" dirty="0">
                <a:solidFill>
                  <a:srgbClr val="0070C0"/>
                </a:solidFill>
              </a:rPr>
              <a:t>Hypergene</a:t>
            </a:r>
            <a:r>
              <a:rPr lang="sv-SE" b="0" dirty="0">
                <a:solidFill>
                  <a:srgbClr val="0070C0"/>
                </a:solidFill>
              </a:rPr>
              <a:t>: </a:t>
            </a:r>
            <a:r>
              <a:rPr lang="sv-SE" b="0" dirty="0">
                <a:solidFill>
                  <a:srgbClr val="0070C0"/>
                </a:solidFill>
                <a:highlight>
                  <a:srgbClr val="FFFF00"/>
                </a:highlight>
              </a:rPr>
              <a:t>klistra in </a:t>
            </a:r>
            <a:r>
              <a:rPr lang="sv-SE" b="0" dirty="0">
                <a:solidFill>
                  <a:srgbClr val="0070C0"/>
                </a:solidFill>
              </a:rPr>
              <a:t>(</a:t>
            </a:r>
            <a:r>
              <a:rPr lang="sv-SE" b="0" dirty="0" err="1">
                <a:solidFill>
                  <a:srgbClr val="0070C0"/>
                </a:solidFill>
              </a:rPr>
              <a:t>Ctrl+V</a:t>
            </a:r>
            <a:r>
              <a:rPr lang="sv-SE" b="0" dirty="0">
                <a:solidFill>
                  <a:srgbClr val="0070C0"/>
                </a:solidFill>
              </a:rPr>
              <a:t>)</a:t>
            </a:r>
            <a:br>
              <a:rPr lang="sv-SE" b="0" dirty="0">
                <a:solidFill>
                  <a:srgbClr val="0070C0"/>
                </a:solidFill>
              </a:rPr>
            </a:br>
            <a:r>
              <a:rPr lang="sv-SE" b="0" dirty="0">
                <a:solidFill>
                  <a:srgbClr val="0070C0"/>
                </a:solidFill>
              </a:rPr>
              <a:t>3) Avstäm					</a:t>
            </a:r>
            <a:endParaRPr lang="sv-SE" dirty="0">
              <a:solidFill>
                <a:srgbClr val="0070C0"/>
              </a:solidFill>
            </a:endParaRPr>
          </a:p>
        </p:txBody>
      </p:sp>
      <p:pic>
        <p:nvPicPr>
          <p:cNvPr id="7" name="Platshållare för innehåll 6">
            <a:extLst>
              <a:ext uri="{FF2B5EF4-FFF2-40B4-BE49-F238E27FC236}">
                <a16:creationId xmlns:a16="http://schemas.microsoft.com/office/drawing/2014/main" id="{8958AB93-53F6-47EA-8221-A1E8AA158011}"/>
              </a:ext>
            </a:extLst>
          </p:cNvPr>
          <p:cNvPicPr>
            <a:picLocks noGrp="1" noChangeAspect="1"/>
          </p:cNvPicPr>
          <p:nvPr>
            <p:ph idx="1"/>
          </p:nvPr>
        </p:nvPicPr>
        <p:blipFill>
          <a:blip r:embed="rId3"/>
          <a:stretch>
            <a:fillRect/>
          </a:stretch>
        </p:blipFill>
        <p:spPr>
          <a:xfrm>
            <a:off x="4887936" y="2644973"/>
            <a:ext cx="3691364" cy="3329021"/>
          </a:xfrm>
          <a:prstGeom prst="rect">
            <a:avLst/>
          </a:prstGeom>
        </p:spPr>
      </p:pic>
      <p:pic>
        <p:nvPicPr>
          <p:cNvPr id="4" name="Bildobjekt 3">
            <a:extLst>
              <a:ext uri="{FF2B5EF4-FFF2-40B4-BE49-F238E27FC236}">
                <a16:creationId xmlns:a16="http://schemas.microsoft.com/office/drawing/2014/main" id="{1B5CFB98-67E3-4E66-BFD2-6454127B5BAA}"/>
              </a:ext>
            </a:extLst>
          </p:cNvPr>
          <p:cNvPicPr>
            <a:picLocks noChangeAspect="1"/>
          </p:cNvPicPr>
          <p:nvPr/>
        </p:nvPicPr>
        <p:blipFill>
          <a:blip r:embed="rId4"/>
          <a:stretch>
            <a:fillRect/>
          </a:stretch>
        </p:blipFill>
        <p:spPr>
          <a:xfrm>
            <a:off x="1765339" y="3099809"/>
            <a:ext cx="2571750" cy="1209675"/>
          </a:xfrm>
          <a:prstGeom prst="rect">
            <a:avLst/>
          </a:prstGeom>
        </p:spPr>
      </p:pic>
    </p:spTree>
    <p:extLst>
      <p:ext uri="{BB962C8B-B14F-4D97-AF65-F5344CB8AC3E}">
        <p14:creationId xmlns:p14="http://schemas.microsoft.com/office/powerpoint/2010/main" val="33670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30CD9D-1C0F-4513-A49E-C8065EBD4AAF}"/>
              </a:ext>
            </a:extLst>
          </p:cNvPr>
          <p:cNvSpPr>
            <a:spLocks noGrp="1"/>
          </p:cNvSpPr>
          <p:nvPr>
            <p:ph type="title"/>
          </p:nvPr>
        </p:nvSpPr>
        <p:spPr>
          <a:xfrm>
            <a:off x="0" y="4471"/>
            <a:ext cx="9144000" cy="6210063"/>
          </a:xfrm>
        </p:spPr>
        <p:txBody>
          <a:bodyPr/>
          <a:lstStyle/>
          <a:p>
            <a:r>
              <a:rPr lang="sv-SE" dirty="0">
                <a:solidFill>
                  <a:srgbClr val="0070C0"/>
                </a:solidFill>
              </a:rPr>
              <a:t>Excelimport i valet ”Inmatning och jämförelse”</a:t>
            </a:r>
            <a:br>
              <a:rPr lang="sv-SE" dirty="0">
                <a:solidFill>
                  <a:srgbClr val="0070C0"/>
                </a:solidFill>
              </a:rPr>
            </a:br>
            <a:r>
              <a:rPr lang="sv-SE" b="0" dirty="0">
                <a:solidFill>
                  <a:srgbClr val="0070C0"/>
                </a:solidFill>
              </a:rPr>
              <a:t>Belopp placerat i kontonummerordning</a:t>
            </a:r>
            <a:br>
              <a:rPr lang="sv-SE" dirty="0">
                <a:solidFill>
                  <a:srgbClr val="FF0000"/>
                </a:solidFill>
              </a:rPr>
            </a:br>
            <a:br>
              <a:rPr lang="sv-SE" dirty="0"/>
            </a:br>
            <a:br>
              <a:rPr lang="sv-SE" dirty="0"/>
            </a:br>
            <a:br>
              <a:rPr lang="sv-SE" dirty="0"/>
            </a:br>
            <a:br>
              <a:rPr lang="sv-SE" dirty="0">
                <a:solidFill>
                  <a:srgbClr val="FF0000"/>
                </a:solidFill>
              </a:rPr>
            </a:br>
            <a:r>
              <a:rPr lang="sv-SE" sz="1800" b="0" dirty="0">
                <a:solidFill>
                  <a:srgbClr val="FF0000"/>
                </a:solidFill>
                <a:highlight>
                  <a:srgbClr val="FFFF00"/>
                </a:highlight>
              </a:rPr>
              <a:t>OBS! Gulmarkerade rubriker nedan manuellt inskriven</a:t>
            </a:r>
            <a:br>
              <a:rPr lang="sv-SE" sz="1800" b="0" dirty="0">
                <a:highlight>
                  <a:srgbClr val="FFFF00"/>
                </a:highlight>
              </a:rPr>
            </a:br>
            <a:endParaRPr lang="sv-SE" sz="1800" b="0" dirty="0">
              <a:highlight>
                <a:srgbClr val="FFFF00"/>
              </a:highlight>
            </a:endParaRPr>
          </a:p>
        </p:txBody>
      </p:sp>
      <p:pic>
        <p:nvPicPr>
          <p:cNvPr id="4" name="Platshållare för innehåll 3">
            <a:extLst>
              <a:ext uri="{FF2B5EF4-FFF2-40B4-BE49-F238E27FC236}">
                <a16:creationId xmlns:a16="http://schemas.microsoft.com/office/drawing/2014/main" id="{190D9087-7A13-4187-B4AB-C3630FDAFCD5}"/>
              </a:ext>
            </a:extLst>
          </p:cNvPr>
          <p:cNvPicPr>
            <a:picLocks noGrp="1" noChangeAspect="1"/>
          </p:cNvPicPr>
          <p:nvPr>
            <p:ph idx="1"/>
          </p:nvPr>
        </p:nvPicPr>
        <p:blipFill>
          <a:blip r:embed="rId2"/>
          <a:stretch>
            <a:fillRect/>
          </a:stretch>
        </p:blipFill>
        <p:spPr>
          <a:xfrm>
            <a:off x="121100" y="3429000"/>
            <a:ext cx="7181850" cy="3695700"/>
          </a:xfrm>
          <a:prstGeom prst="rect">
            <a:avLst/>
          </a:prstGeom>
        </p:spPr>
      </p:pic>
      <p:pic>
        <p:nvPicPr>
          <p:cNvPr id="5" name="Bildobjekt 4">
            <a:extLst>
              <a:ext uri="{FF2B5EF4-FFF2-40B4-BE49-F238E27FC236}">
                <a16:creationId xmlns:a16="http://schemas.microsoft.com/office/drawing/2014/main" id="{73C60B96-FD49-4AEE-B172-78B00C84C000}"/>
              </a:ext>
            </a:extLst>
          </p:cNvPr>
          <p:cNvPicPr>
            <a:picLocks noChangeAspect="1"/>
          </p:cNvPicPr>
          <p:nvPr/>
        </p:nvPicPr>
        <p:blipFill>
          <a:blip r:embed="rId3"/>
          <a:stretch>
            <a:fillRect/>
          </a:stretch>
        </p:blipFill>
        <p:spPr>
          <a:xfrm>
            <a:off x="0" y="1102088"/>
            <a:ext cx="6231467" cy="1416746"/>
          </a:xfrm>
          <a:prstGeom prst="rect">
            <a:avLst/>
          </a:prstGeom>
        </p:spPr>
      </p:pic>
      <p:sp>
        <p:nvSpPr>
          <p:cNvPr id="3" name="Pil: vänster 2">
            <a:extLst>
              <a:ext uri="{FF2B5EF4-FFF2-40B4-BE49-F238E27FC236}">
                <a16:creationId xmlns:a16="http://schemas.microsoft.com/office/drawing/2014/main" id="{22B26672-0DB0-41A8-B02E-37072457EDDD}"/>
              </a:ext>
            </a:extLst>
          </p:cNvPr>
          <p:cNvSpPr/>
          <p:nvPr/>
        </p:nvSpPr>
        <p:spPr>
          <a:xfrm>
            <a:off x="5724688" y="3980712"/>
            <a:ext cx="2345424" cy="5381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9293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0DD26E5-C20C-4D87-821B-743E994CD68C}"/>
              </a:ext>
            </a:extLst>
          </p:cNvPr>
          <p:cNvSpPr>
            <a:spLocks noGrp="1"/>
          </p:cNvSpPr>
          <p:nvPr>
            <p:ph type="title"/>
          </p:nvPr>
        </p:nvSpPr>
        <p:spPr/>
        <p:txBody>
          <a:bodyPr>
            <a:normAutofit fontScale="90000"/>
          </a:bodyPr>
          <a:lstStyle/>
          <a:p>
            <a:r>
              <a:rPr lang="sv-SE" dirty="0"/>
              <a:t>FTE i budget och prognos</a:t>
            </a:r>
            <a:br>
              <a:rPr lang="sv-SE" dirty="0"/>
            </a:br>
            <a:br>
              <a:rPr lang="sv-SE" dirty="0"/>
            </a:br>
            <a:endParaRPr lang="sv-SE" dirty="0"/>
          </a:p>
        </p:txBody>
      </p:sp>
    </p:spTree>
    <p:extLst>
      <p:ext uri="{BB962C8B-B14F-4D97-AF65-F5344CB8AC3E}">
        <p14:creationId xmlns:p14="http://schemas.microsoft.com/office/powerpoint/2010/main" val="246016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8E3C0-0080-4DBF-8A8A-4AA1AA561EF6}"/>
              </a:ext>
            </a:extLst>
          </p:cNvPr>
          <p:cNvSpPr>
            <a:spLocks noGrp="1"/>
          </p:cNvSpPr>
          <p:nvPr>
            <p:ph type="title"/>
          </p:nvPr>
        </p:nvSpPr>
        <p:spPr>
          <a:xfrm>
            <a:off x="257871" y="59529"/>
            <a:ext cx="7912894" cy="652145"/>
          </a:xfrm>
        </p:spPr>
        <p:txBody>
          <a:bodyPr/>
          <a:lstStyle/>
          <a:p>
            <a:r>
              <a:rPr lang="sv-SE" dirty="0">
                <a:solidFill>
                  <a:srgbClr val="0070C0"/>
                </a:solidFill>
              </a:rPr>
              <a:t>FTE - heltidsekvivalenter</a:t>
            </a:r>
          </a:p>
        </p:txBody>
      </p:sp>
      <p:sp>
        <p:nvSpPr>
          <p:cNvPr id="3" name="Platshållare för innehåll 2">
            <a:extLst>
              <a:ext uri="{FF2B5EF4-FFF2-40B4-BE49-F238E27FC236}">
                <a16:creationId xmlns:a16="http://schemas.microsoft.com/office/drawing/2014/main" id="{00F605CC-788D-4F6E-BAA9-99F36D7DD5E3}"/>
              </a:ext>
            </a:extLst>
          </p:cNvPr>
          <p:cNvSpPr>
            <a:spLocks noGrp="1"/>
          </p:cNvSpPr>
          <p:nvPr>
            <p:ph idx="1"/>
          </p:nvPr>
        </p:nvSpPr>
        <p:spPr>
          <a:xfrm>
            <a:off x="481652" y="2744648"/>
            <a:ext cx="8856835" cy="3836963"/>
          </a:xfrm>
        </p:spPr>
        <p:txBody>
          <a:bodyPr/>
          <a:lstStyle/>
          <a:p>
            <a:r>
              <a:rPr lang="sv-SE" dirty="0"/>
              <a:t>Rapport ändras under budgetering sedan slutlig/fryst budget/prognos</a:t>
            </a:r>
          </a:p>
          <a:p>
            <a:r>
              <a:rPr lang="sv-SE" dirty="0"/>
              <a:t>Flik för </a:t>
            </a:r>
            <a:r>
              <a:rPr lang="sv-SE" dirty="0">
                <a:solidFill>
                  <a:srgbClr val="0070C0"/>
                </a:solidFill>
              </a:rPr>
              <a:t>hemvist personal, omfattning % samt FTE</a:t>
            </a:r>
          </a:p>
          <a:p>
            <a:r>
              <a:rPr lang="sv-SE" dirty="0"/>
              <a:t>Flik för </a:t>
            </a:r>
            <a:r>
              <a:rPr lang="sv-SE" dirty="0">
                <a:solidFill>
                  <a:srgbClr val="0070C0"/>
                </a:solidFill>
              </a:rPr>
              <a:t>hemvist personal, kostnad i kr</a:t>
            </a:r>
            <a:endParaRPr lang="sv-SE" dirty="0"/>
          </a:p>
          <a:p>
            <a:r>
              <a:rPr lang="sv-SE" dirty="0"/>
              <a:t>Flik personalkostnad för </a:t>
            </a:r>
            <a:r>
              <a:rPr lang="sv-SE" b="1" u="sng" dirty="0">
                <a:solidFill>
                  <a:srgbClr val="0070C0"/>
                </a:solidFill>
              </a:rPr>
              <a:t>all</a:t>
            </a:r>
            <a:r>
              <a:rPr lang="sv-SE" dirty="0">
                <a:solidFill>
                  <a:srgbClr val="0070C0"/>
                </a:solidFill>
              </a:rPr>
              <a:t> personal konterad på hemvist, kr</a:t>
            </a:r>
          </a:p>
          <a:p>
            <a:pPr marL="0" indent="0">
              <a:spcBef>
                <a:spcPts val="600"/>
              </a:spcBef>
              <a:buNone/>
            </a:pPr>
            <a:r>
              <a:rPr lang="sv-SE" sz="1800" dirty="0">
                <a:solidFill>
                  <a:schemeClr val="accent1"/>
                </a:solidFill>
              </a:rPr>
              <a:t>   Omfattning inlånad personal i % </a:t>
            </a:r>
            <a:r>
              <a:rPr lang="sv-SE" sz="1800" dirty="0" err="1">
                <a:solidFill>
                  <a:schemeClr val="accent1"/>
                </a:solidFill>
              </a:rPr>
              <a:t>fn</a:t>
            </a:r>
            <a:r>
              <a:rPr lang="sv-SE" sz="1800" dirty="0">
                <a:solidFill>
                  <a:schemeClr val="accent1"/>
                </a:solidFill>
              </a:rPr>
              <a:t> endast i fliken inlånad personal (</a:t>
            </a:r>
            <a:r>
              <a:rPr lang="sv-SE" sz="1800" dirty="0" err="1">
                <a:solidFill>
                  <a:schemeClr val="accent1"/>
                </a:solidFill>
              </a:rPr>
              <a:t>uppg</a:t>
            </a:r>
            <a:r>
              <a:rPr lang="sv-SE" sz="1800" dirty="0">
                <a:solidFill>
                  <a:schemeClr val="accent1"/>
                </a:solidFill>
              </a:rPr>
              <a:t>)</a:t>
            </a:r>
          </a:p>
          <a:p>
            <a:r>
              <a:rPr lang="sv-SE" dirty="0"/>
              <a:t>Kan välja </a:t>
            </a:r>
            <a:r>
              <a:rPr lang="sv-SE" dirty="0" err="1">
                <a:solidFill>
                  <a:srgbClr val="0070C0"/>
                </a:solidFill>
              </a:rPr>
              <a:t>lön+tillägg+LKP</a:t>
            </a:r>
            <a:r>
              <a:rPr lang="sv-SE" dirty="0"/>
              <a:t> (default)  samt </a:t>
            </a:r>
            <a:r>
              <a:rPr lang="sv-SE" dirty="0" err="1"/>
              <a:t>exkl</a:t>
            </a:r>
            <a:r>
              <a:rPr lang="sv-SE" dirty="0"/>
              <a:t> LKP och tillägg (= </a:t>
            </a:r>
            <a:r>
              <a:rPr lang="sv-SE" dirty="0">
                <a:solidFill>
                  <a:srgbClr val="0070C0"/>
                </a:solidFill>
              </a:rPr>
              <a:t>mån lön</a:t>
            </a:r>
            <a:r>
              <a:rPr lang="sv-SE" dirty="0"/>
              <a:t>)</a:t>
            </a:r>
          </a:p>
        </p:txBody>
      </p:sp>
      <p:pic>
        <p:nvPicPr>
          <p:cNvPr id="4" name="Bildobjekt 3">
            <a:extLst>
              <a:ext uri="{FF2B5EF4-FFF2-40B4-BE49-F238E27FC236}">
                <a16:creationId xmlns:a16="http://schemas.microsoft.com/office/drawing/2014/main" id="{399774BC-41D4-4240-8A72-70954B9ECBCA}"/>
              </a:ext>
            </a:extLst>
          </p:cNvPr>
          <p:cNvPicPr>
            <a:picLocks noChangeAspect="1"/>
          </p:cNvPicPr>
          <p:nvPr/>
        </p:nvPicPr>
        <p:blipFill>
          <a:blip r:embed="rId3"/>
          <a:stretch>
            <a:fillRect/>
          </a:stretch>
        </p:blipFill>
        <p:spPr>
          <a:xfrm>
            <a:off x="481652" y="681854"/>
            <a:ext cx="3907342" cy="2070035"/>
          </a:xfrm>
          <a:prstGeom prst="rect">
            <a:avLst/>
          </a:prstGeom>
        </p:spPr>
      </p:pic>
      <p:pic>
        <p:nvPicPr>
          <p:cNvPr id="5" name="Bildobjekt 4">
            <a:extLst>
              <a:ext uri="{FF2B5EF4-FFF2-40B4-BE49-F238E27FC236}">
                <a16:creationId xmlns:a16="http://schemas.microsoft.com/office/drawing/2014/main" id="{9664D95F-1EBA-4FE1-8218-DCD4E1A9D7BA}"/>
              </a:ext>
            </a:extLst>
          </p:cNvPr>
          <p:cNvPicPr>
            <a:picLocks noChangeAspect="1"/>
          </p:cNvPicPr>
          <p:nvPr/>
        </p:nvPicPr>
        <p:blipFill>
          <a:blip r:embed="rId4"/>
          <a:stretch>
            <a:fillRect/>
          </a:stretch>
        </p:blipFill>
        <p:spPr>
          <a:xfrm>
            <a:off x="4006699" y="59529"/>
            <a:ext cx="2273180" cy="959612"/>
          </a:xfrm>
          <a:prstGeom prst="rect">
            <a:avLst/>
          </a:prstGeom>
        </p:spPr>
      </p:pic>
      <p:sp>
        <p:nvSpPr>
          <p:cNvPr id="6" name="Rektangel: rundade hörn 5">
            <a:extLst>
              <a:ext uri="{FF2B5EF4-FFF2-40B4-BE49-F238E27FC236}">
                <a16:creationId xmlns:a16="http://schemas.microsoft.com/office/drawing/2014/main" id="{4B0FFECF-D853-4F39-AFC1-B4DED5387D9F}"/>
              </a:ext>
            </a:extLst>
          </p:cNvPr>
          <p:cNvSpPr/>
          <p:nvPr/>
        </p:nvSpPr>
        <p:spPr>
          <a:xfrm>
            <a:off x="4214318" y="669609"/>
            <a:ext cx="1506931" cy="3877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DEF6C78F-B81F-4F09-9A52-8748C2EE4029}"/>
              </a:ext>
            </a:extLst>
          </p:cNvPr>
          <p:cNvPicPr>
            <a:picLocks noChangeAspect="1"/>
          </p:cNvPicPr>
          <p:nvPr/>
        </p:nvPicPr>
        <p:blipFill>
          <a:blip r:embed="rId5"/>
          <a:stretch>
            <a:fillRect/>
          </a:stretch>
        </p:blipFill>
        <p:spPr>
          <a:xfrm>
            <a:off x="4572000" y="5444945"/>
            <a:ext cx="3193891" cy="1216179"/>
          </a:xfrm>
          <a:prstGeom prst="rect">
            <a:avLst/>
          </a:prstGeom>
        </p:spPr>
      </p:pic>
    </p:spTree>
    <p:extLst>
      <p:ext uri="{BB962C8B-B14F-4D97-AF65-F5344CB8AC3E}">
        <p14:creationId xmlns:p14="http://schemas.microsoft.com/office/powerpoint/2010/main" val="10354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AB453-658F-49C4-BDCF-87151521D0F9}"/>
              </a:ext>
            </a:extLst>
          </p:cNvPr>
          <p:cNvSpPr>
            <a:spLocks noGrp="1"/>
          </p:cNvSpPr>
          <p:nvPr>
            <p:ph type="title"/>
          </p:nvPr>
        </p:nvSpPr>
        <p:spPr>
          <a:xfrm>
            <a:off x="314775" y="221615"/>
            <a:ext cx="7912894" cy="652145"/>
          </a:xfrm>
        </p:spPr>
        <p:txBody>
          <a:bodyPr/>
          <a:lstStyle/>
          <a:p>
            <a:r>
              <a:rPr lang="sv-SE" dirty="0">
                <a:solidFill>
                  <a:srgbClr val="0070C0"/>
                </a:solidFill>
              </a:rPr>
              <a:t>FTE</a:t>
            </a:r>
          </a:p>
        </p:txBody>
      </p:sp>
      <p:sp>
        <p:nvSpPr>
          <p:cNvPr id="3" name="Platshållare för innehåll 2">
            <a:extLst>
              <a:ext uri="{FF2B5EF4-FFF2-40B4-BE49-F238E27FC236}">
                <a16:creationId xmlns:a16="http://schemas.microsoft.com/office/drawing/2014/main" id="{FF5C2B06-6323-423D-A41F-1AB681F59AC8}"/>
              </a:ext>
            </a:extLst>
          </p:cNvPr>
          <p:cNvSpPr>
            <a:spLocks noGrp="1"/>
          </p:cNvSpPr>
          <p:nvPr>
            <p:ph idx="1"/>
          </p:nvPr>
        </p:nvSpPr>
        <p:spPr>
          <a:xfrm>
            <a:off x="0" y="941647"/>
            <a:ext cx="7912894" cy="3836963"/>
          </a:xfrm>
          <a:ln>
            <a:solidFill>
              <a:schemeClr val="accent1"/>
            </a:solidFill>
          </a:ln>
        </p:spPr>
        <p:txBody>
          <a:bodyPr/>
          <a:lstStyle/>
          <a:p>
            <a:pPr marL="457200" indent="-457200">
              <a:buAutoNum type="arabicParenR"/>
            </a:pPr>
            <a:r>
              <a:rPr lang="sv-SE" dirty="0"/>
              <a:t>Välj personaluppföljning med kommentar </a:t>
            </a:r>
          </a:p>
          <a:p>
            <a:pPr marL="0" indent="0">
              <a:buNone/>
            </a:pPr>
            <a:r>
              <a:rPr lang="sv-SE" dirty="0"/>
              <a:t>      under BUDGET OCH PROGNOS</a:t>
            </a:r>
          </a:p>
          <a:p>
            <a:pPr marL="0" indent="0">
              <a:buNone/>
            </a:pPr>
            <a:endParaRPr lang="sv-SE" dirty="0"/>
          </a:p>
          <a:p>
            <a:pPr marL="0" indent="0">
              <a:buNone/>
            </a:pPr>
            <a:r>
              <a:rPr lang="sv-SE" dirty="0">
                <a:highlight>
                  <a:srgbClr val="FFFF00"/>
                </a:highlight>
              </a:rPr>
              <a:t>2) </a:t>
            </a:r>
            <a:r>
              <a:rPr lang="sv-SE" dirty="0"/>
              <a:t>Välj </a:t>
            </a:r>
            <a:r>
              <a:rPr lang="sv-SE" dirty="0">
                <a:solidFill>
                  <a:srgbClr val="0070C0"/>
                </a:solidFill>
                <a:highlight>
                  <a:srgbClr val="FFFF00"/>
                </a:highlight>
              </a:rPr>
              <a:t>år</a:t>
            </a:r>
          </a:p>
          <a:p>
            <a:pPr marL="0" indent="0">
              <a:buNone/>
            </a:pPr>
            <a:endParaRPr lang="sv-SE" dirty="0">
              <a:solidFill>
                <a:srgbClr val="0070C0"/>
              </a:solidFill>
              <a:highlight>
                <a:srgbClr val="FFFF00"/>
              </a:highlight>
            </a:endParaRPr>
          </a:p>
          <a:p>
            <a:pPr marL="0" indent="0">
              <a:buNone/>
            </a:pPr>
            <a:r>
              <a:rPr lang="sv-SE" dirty="0">
                <a:highlight>
                  <a:srgbClr val="FFFF00"/>
                </a:highlight>
              </a:rPr>
              <a:t>3) </a:t>
            </a:r>
            <a:r>
              <a:rPr lang="sv-SE" dirty="0"/>
              <a:t>Välj </a:t>
            </a:r>
            <a:r>
              <a:rPr lang="sv-SE" dirty="0">
                <a:solidFill>
                  <a:srgbClr val="0070C0"/>
                </a:solidFill>
                <a:highlight>
                  <a:srgbClr val="FFFF00"/>
                </a:highlight>
              </a:rPr>
              <a:t>budgettyp</a:t>
            </a:r>
            <a:r>
              <a:rPr lang="sv-SE" dirty="0">
                <a:solidFill>
                  <a:srgbClr val="0070C0"/>
                </a:solidFill>
              </a:rPr>
              <a:t>. </a:t>
            </a:r>
            <a:endParaRPr lang="sv-SE" dirty="0"/>
          </a:p>
          <a:p>
            <a:pPr marL="0" indent="0">
              <a:buNone/>
            </a:pPr>
            <a:endParaRPr lang="sv-SE" dirty="0"/>
          </a:p>
          <a:p>
            <a:pPr marL="0" indent="0">
              <a:buNone/>
            </a:pPr>
            <a:r>
              <a:rPr lang="sv-SE" dirty="0">
                <a:highlight>
                  <a:srgbClr val="FFFF00"/>
                </a:highlight>
              </a:rPr>
              <a:t>4) </a:t>
            </a:r>
            <a:r>
              <a:rPr lang="sv-SE" dirty="0"/>
              <a:t>Därefter är </a:t>
            </a:r>
            <a:r>
              <a:rPr lang="sv-SE" dirty="0" err="1">
                <a:solidFill>
                  <a:srgbClr val="0070C0"/>
                </a:solidFill>
                <a:highlight>
                  <a:srgbClr val="FFFF00"/>
                </a:highlight>
              </a:rPr>
              <a:t>org</a:t>
            </a:r>
            <a:r>
              <a:rPr lang="sv-SE" dirty="0"/>
              <a:t> valbara</a:t>
            </a:r>
          </a:p>
          <a:p>
            <a:pPr marL="0" indent="0">
              <a:buNone/>
            </a:pPr>
            <a:endParaRPr lang="sv-SE" dirty="0"/>
          </a:p>
        </p:txBody>
      </p:sp>
      <p:pic>
        <p:nvPicPr>
          <p:cNvPr id="13" name="Bildobjekt 12">
            <a:extLst>
              <a:ext uri="{FF2B5EF4-FFF2-40B4-BE49-F238E27FC236}">
                <a16:creationId xmlns:a16="http://schemas.microsoft.com/office/drawing/2014/main" id="{B1516C2C-F78B-4B5D-A933-6F3EDD28262B}"/>
              </a:ext>
            </a:extLst>
          </p:cNvPr>
          <p:cNvPicPr>
            <a:picLocks noChangeAspect="1"/>
          </p:cNvPicPr>
          <p:nvPr/>
        </p:nvPicPr>
        <p:blipFill>
          <a:blip r:embed="rId3"/>
          <a:stretch>
            <a:fillRect/>
          </a:stretch>
        </p:blipFill>
        <p:spPr>
          <a:xfrm>
            <a:off x="3010366" y="2072640"/>
            <a:ext cx="5791686" cy="4237672"/>
          </a:xfrm>
          <a:prstGeom prst="rect">
            <a:avLst/>
          </a:prstGeom>
        </p:spPr>
      </p:pic>
    </p:spTree>
    <p:extLst>
      <p:ext uri="{BB962C8B-B14F-4D97-AF65-F5344CB8AC3E}">
        <p14:creationId xmlns:p14="http://schemas.microsoft.com/office/powerpoint/2010/main" val="173685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9AC93-204D-457C-BFE8-22E859EFAFC2}"/>
              </a:ext>
            </a:extLst>
          </p:cNvPr>
          <p:cNvSpPr>
            <a:spLocks noGrp="1"/>
          </p:cNvSpPr>
          <p:nvPr>
            <p:ph type="title"/>
          </p:nvPr>
        </p:nvSpPr>
        <p:spPr>
          <a:xfrm>
            <a:off x="415945" y="457237"/>
            <a:ext cx="8058339" cy="926314"/>
          </a:xfrm>
          <a:ln>
            <a:solidFill>
              <a:srgbClr val="FF0000"/>
            </a:solidFill>
          </a:ln>
        </p:spPr>
        <p:txBody>
          <a:bodyPr/>
          <a:lstStyle/>
          <a:p>
            <a:r>
              <a:rPr lang="sv-SE" dirty="0">
                <a:solidFill>
                  <a:srgbClr val="0070C0"/>
                </a:solidFill>
              </a:rPr>
              <a:t>  </a:t>
            </a:r>
            <a:r>
              <a:rPr lang="sv-SE" sz="3600" dirty="0">
                <a:solidFill>
                  <a:srgbClr val="0070C0"/>
                </a:solidFill>
              </a:rPr>
              <a:t>FTE</a:t>
            </a:r>
            <a:br>
              <a:rPr lang="sv-SE" dirty="0">
                <a:solidFill>
                  <a:srgbClr val="0070C0"/>
                </a:solidFill>
              </a:rPr>
            </a:br>
            <a:endParaRPr lang="sv-SE" dirty="0">
              <a:solidFill>
                <a:srgbClr val="0070C0"/>
              </a:solidFill>
            </a:endParaRPr>
          </a:p>
        </p:txBody>
      </p:sp>
      <p:pic>
        <p:nvPicPr>
          <p:cNvPr id="9" name="Platshållare för innehåll 8">
            <a:extLst>
              <a:ext uri="{FF2B5EF4-FFF2-40B4-BE49-F238E27FC236}">
                <a16:creationId xmlns:a16="http://schemas.microsoft.com/office/drawing/2014/main" id="{CA8AE680-851E-49EC-8FC2-1C6215786E34}"/>
              </a:ext>
            </a:extLst>
          </p:cNvPr>
          <p:cNvPicPr>
            <a:picLocks noGrp="1" noChangeAspect="1"/>
          </p:cNvPicPr>
          <p:nvPr>
            <p:ph idx="1"/>
          </p:nvPr>
        </p:nvPicPr>
        <p:blipFill>
          <a:blip r:embed="rId3"/>
          <a:stretch>
            <a:fillRect/>
          </a:stretch>
        </p:blipFill>
        <p:spPr>
          <a:xfrm>
            <a:off x="111386" y="1157807"/>
            <a:ext cx="8921228" cy="5242956"/>
          </a:xfrm>
          <a:prstGeom prst="rect">
            <a:avLst/>
          </a:prstGeom>
        </p:spPr>
      </p:pic>
      <p:sp>
        <p:nvSpPr>
          <p:cNvPr id="10" name="Rektangel: rundade hörn 9">
            <a:extLst>
              <a:ext uri="{FF2B5EF4-FFF2-40B4-BE49-F238E27FC236}">
                <a16:creationId xmlns:a16="http://schemas.microsoft.com/office/drawing/2014/main" id="{CDE388AB-C043-4EB9-B8A4-8046CC4120B0}"/>
              </a:ext>
            </a:extLst>
          </p:cNvPr>
          <p:cNvSpPr/>
          <p:nvPr/>
        </p:nvSpPr>
        <p:spPr>
          <a:xfrm>
            <a:off x="8605520" y="4023360"/>
            <a:ext cx="427094" cy="24892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844EC2B1-9F22-401D-BA0F-CA5EC28DA8E6}"/>
              </a:ext>
            </a:extLst>
          </p:cNvPr>
          <p:cNvSpPr/>
          <p:nvPr/>
        </p:nvSpPr>
        <p:spPr>
          <a:xfrm>
            <a:off x="1648047" y="2764465"/>
            <a:ext cx="956930" cy="40403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509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1096EC4-4C5B-4206-BF95-D6B9985253AE}"/>
              </a:ext>
            </a:extLst>
          </p:cNvPr>
          <p:cNvPicPr>
            <a:picLocks noChangeAspect="1"/>
          </p:cNvPicPr>
          <p:nvPr/>
        </p:nvPicPr>
        <p:blipFill>
          <a:blip r:embed="rId2"/>
          <a:stretch>
            <a:fillRect/>
          </a:stretch>
        </p:blipFill>
        <p:spPr>
          <a:xfrm>
            <a:off x="7001177" y="0"/>
            <a:ext cx="1682397" cy="2470141"/>
          </a:xfrm>
          <a:prstGeom prst="rect">
            <a:avLst/>
          </a:prstGeom>
        </p:spPr>
      </p:pic>
      <p:pic>
        <p:nvPicPr>
          <p:cNvPr id="11" name="Bildobjekt 10">
            <a:extLst>
              <a:ext uri="{FF2B5EF4-FFF2-40B4-BE49-F238E27FC236}">
                <a16:creationId xmlns:a16="http://schemas.microsoft.com/office/drawing/2014/main" id="{E5EB5C4B-1C22-4996-9CEA-FA0E6F18ED7F}"/>
              </a:ext>
            </a:extLst>
          </p:cNvPr>
          <p:cNvPicPr>
            <a:picLocks noChangeAspect="1"/>
          </p:cNvPicPr>
          <p:nvPr/>
        </p:nvPicPr>
        <p:blipFill>
          <a:blip r:embed="rId3"/>
          <a:stretch>
            <a:fillRect/>
          </a:stretch>
        </p:blipFill>
        <p:spPr>
          <a:xfrm>
            <a:off x="356691" y="239216"/>
            <a:ext cx="6103610" cy="3905032"/>
          </a:xfrm>
          <a:prstGeom prst="rect">
            <a:avLst/>
          </a:prstGeom>
        </p:spPr>
      </p:pic>
      <p:pic>
        <p:nvPicPr>
          <p:cNvPr id="13" name="Bildobjekt 12">
            <a:extLst>
              <a:ext uri="{FF2B5EF4-FFF2-40B4-BE49-F238E27FC236}">
                <a16:creationId xmlns:a16="http://schemas.microsoft.com/office/drawing/2014/main" id="{8B7158AC-6F39-40B9-8954-5CD4FA627287}"/>
              </a:ext>
            </a:extLst>
          </p:cNvPr>
          <p:cNvPicPr>
            <a:picLocks noChangeAspect="1"/>
          </p:cNvPicPr>
          <p:nvPr/>
        </p:nvPicPr>
        <p:blipFill>
          <a:blip r:embed="rId4"/>
          <a:stretch>
            <a:fillRect/>
          </a:stretch>
        </p:blipFill>
        <p:spPr>
          <a:xfrm>
            <a:off x="2524763" y="2586650"/>
            <a:ext cx="3527245" cy="3788522"/>
          </a:xfrm>
          <a:prstGeom prst="rect">
            <a:avLst/>
          </a:prstGeom>
        </p:spPr>
      </p:pic>
      <p:cxnSp>
        <p:nvCxnSpPr>
          <p:cNvPr id="15" name="Rak pilkoppling 14">
            <a:extLst>
              <a:ext uri="{FF2B5EF4-FFF2-40B4-BE49-F238E27FC236}">
                <a16:creationId xmlns:a16="http://schemas.microsoft.com/office/drawing/2014/main" id="{1E9AD4CA-BEB0-4E87-AD84-616467E3756E}"/>
              </a:ext>
            </a:extLst>
          </p:cNvPr>
          <p:cNvCxnSpPr/>
          <p:nvPr/>
        </p:nvCxnSpPr>
        <p:spPr>
          <a:xfrm>
            <a:off x="2326800" y="3682862"/>
            <a:ext cx="339365" cy="254523"/>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7" name="Rektangel: rundade hörn 16">
            <a:extLst>
              <a:ext uri="{FF2B5EF4-FFF2-40B4-BE49-F238E27FC236}">
                <a16:creationId xmlns:a16="http://schemas.microsoft.com/office/drawing/2014/main" id="{7CD305EF-E40E-45BD-9D24-F9F995F4B2EB}"/>
              </a:ext>
            </a:extLst>
          </p:cNvPr>
          <p:cNvSpPr/>
          <p:nvPr/>
        </p:nvSpPr>
        <p:spPr>
          <a:xfrm>
            <a:off x="2601798" y="5354425"/>
            <a:ext cx="3450210" cy="1137257"/>
          </a:xfrm>
          <a:prstGeom prst="roundRect">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rundade hörn 17">
            <a:extLst>
              <a:ext uri="{FF2B5EF4-FFF2-40B4-BE49-F238E27FC236}">
                <a16:creationId xmlns:a16="http://schemas.microsoft.com/office/drawing/2014/main" id="{206233D5-23B2-447C-B721-D02B7327DEC2}"/>
              </a:ext>
            </a:extLst>
          </p:cNvPr>
          <p:cNvSpPr/>
          <p:nvPr/>
        </p:nvSpPr>
        <p:spPr>
          <a:xfrm>
            <a:off x="7001177" y="2177592"/>
            <a:ext cx="728802" cy="292548"/>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364263C6-ABC7-41CA-91F9-43AAE845A9EB}"/>
              </a:ext>
            </a:extLst>
          </p:cNvPr>
          <p:cNvSpPr/>
          <p:nvPr/>
        </p:nvSpPr>
        <p:spPr>
          <a:xfrm>
            <a:off x="356691" y="2586650"/>
            <a:ext cx="1981156" cy="1557598"/>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0343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9AC93-204D-457C-BFE8-22E859EFAFC2}"/>
              </a:ext>
            </a:extLst>
          </p:cNvPr>
          <p:cNvSpPr>
            <a:spLocks noGrp="1"/>
          </p:cNvSpPr>
          <p:nvPr>
            <p:ph type="title"/>
          </p:nvPr>
        </p:nvSpPr>
        <p:spPr>
          <a:xfrm>
            <a:off x="439094" y="403722"/>
            <a:ext cx="8058339" cy="926314"/>
          </a:xfrm>
          <a:ln>
            <a:solidFill>
              <a:srgbClr val="FF0000"/>
            </a:solidFill>
          </a:ln>
        </p:spPr>
        <p:txBody>
          <a:bodyPr/>
          <a:lstStyle/>
          <a:p>
            <a:r>
              <a:rPr lang="sv-SE" dirty="0">
                <a:solidFill>
                  <a:srgbClr val="0070C0"/>
                </a:solidFill>
              </a:rPr>
              <a:t>FTE</a:t>
            </a:r>
            <a:br>
              <a:rPr lang="sv-SE" dirty="0">
                <a:solidFill>
                  <a:srgbClr val="0070C0"/>
                </a:solidFill>
              </a:rPr>
            </a:br>
            <a:r>
              <a:rPr lang="sv-SE" dirty="0">
                <a:solidFill>
                  <a:srgbClr val="0070C0"/>
                </a:solidFill>
              </a:rPr>
              <a:t>Filtrera i </a:t>
            </a:r>
            <a:r>
              <a:rPr lang="sv-SE" dirty="0" err="1">
                <a:solidFill>
                  <a:srgbClr val="0070C0"/>
                </a:solidFill>
              </a:rPr>
              <a:t>rubrikrad</a:t>
            </a:r>
            <a:endParaRPr lang="sv-SE" dirty="0">
              <a:solidFill>
                <a:srgbClr val="0070C0"/>
              </a:solidFill>
            </a:endParaRPr>
          </a:p>
        </p:txBody>
      </p:sp>
      <p:pic>
        <p:nvPicPr>
          <p:cNvPr id="4" name="Platshållare för innehåll 3">
            <a:extLst>
              <a:ext uri="{FF2B5EF4-FFF2-40B4-BE49-F238E27FC236}">
                <a16:creationId xmlns:a16="http://schemas.microsoft.com/office/drawing/2014/main" id="{90C27A39-DDF1-43D2-8CA5-3B16762B4F30}"/>
              </a:ext>
            </a:extLst>
          </p:cNvPr>
          <p:cNvPicPr>
            <a:picLocks noGrp="1" noChangeAspect="1"/>
          </p:cNvPicPr>
          <p:nvPr>
            <p:ph idx="1"/>
          </p:nvPr>
        </p:nvPicPr>
        <p:blipFill>
          <a:blip r:embed="rId3"/>
          <a:stretch>
            <a:fillRect/>
          </a:stretch>
        </p:blipFill>
        <p:spPr>
          <a:xfrm>
            <a:off x="439095" y="1469549"/>
            <a:ext cx="8058339" cy="5051992"/>
          </a:xfrm>
          <a:prstGeom prst="rect">
            <a:avLst/>
          </a:prstGeom>
        </p:spPr>
      </p:pic>
      <p:sp>
        <p:nvSpPr>
          <p:cNvPr id="3" name="Rektangel: rundade hörn 2">
            <a:extLst>
              <a:ext uri="{FF2B5EF4-FFF2-40B4-BE49-F238E27FC236}">
                <a16:creationId xmlns:a16="http://schemas.microsoft.com/office/drawing/2014/main" id="{BC151E86-BF43-45EA-B657-C0557710602C}"/>
              </a:ext>
            </a:extLst>
          </p:cNvPr>
          <p:cNvSpPr/>
          <p:nvPr/>
        </p:nvSpPr>
        <p:spPr>
          <a:xfrm>
            <a:off x="2802577" y="3705101"/>
            <a:ext cx="5902328" cy="42751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48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F15250-7D46-4CA0-81B9-8FB118C21110}"/>
              </a:ext>
            </a:extLst>
          </p:cNvPr>
          <p:cNvSpPr>
            <a:spLocks noGrp="1"/>
          </p:cNvSpPr>
          <p:nvPr>
            <p:ph type="title"/>
          </p:nvPr>
        </p:nvSpPr>
        <p:spPr>
          <a:xfrm>
            <a:off x="615553" y="1243918"/>
            <a:ext cx="8007452" cy="914491"/>
          </a:xfrm>
        </p:spPr>
        <p:txBody>
          <a:bodyPr/>
          <a:lstStyle/>
          <a:p>
            <a:r>
              <a:rPr lang="sv-SE" dirty="0">
                <a:solidFill>
                  <a:srgbClr val="0070C0"/>
                </a:solidFill>
              </a:rPr>
              <a:t>All personal konterad på </a:t>
            </a:r>
            <a:r>
              <a:rPr lang="sv-SE" dirty="0" err="1">
                <a:solidFill>
                  <a:srgbClr val="0070C0"/>
                </a:solidFill>
              </a:rPr>
              <a:t>org.enheten</a:t>
            </a:r>
            <a:r>
              <a:rPr lang="sv-SE" dirty="0">
                <a:solidFill>
                  <a:srgbClr val="0070C0"/>
                </a:solidFill>
              </a:rPr>
              <a:t> i kronor </a:t>
            </a:r>
            <a:r>
              <a:rPr lang="sv-SE" dirty="0" err="1">
                <a:solidFill>
                  <a:srgbClr val="0070C0"/>
                </a:solidFill>
              </a:rPr>
              <a:t>inkl</a:t>
            </a:r>
            <a:r>
              <a:rPr lang="sv-SE" dirty="0">
                <a:solidFill>
                  <a:srgbClr val="0070C0"/>
                </a:solidFill>
              </a:rPr>
              <a:t> inlån</a:t>
            </a:r>
            <a:br>
              <a:rPr lang="sv-SE" dirty="0">
                <a:solidFill>
                  <a:srgbClr val="0070C0"/>
                </a:solidFill>
              </a:rPr>
            </a:br>
            <a:r>
              <a:rPr lang="sv-SE" b="0" dirty="0">
                <a:solidFill>
                  <a:srgbClr val="0070C0"/>
                </a:solidFill>
              </a:rPr>
              <a:t>Omfattning inlånad personal i % </a:t>
            </a:r>
            <a:r>
              <a:rPr lang="sv-SE" b="0" dirty="0" err="1">
                <a:solidFill>
                  <a:srgbClr val="0070C0"/>
                </a:solidFill>
              </a:rPr>
              <a:t>fn</a:t>
            </a:r>
            <a:r>
              <a:rPr lang="sv-SE" b="0" dirty="0">
                <a:solidFill>
                  <a:srgbClr val="0070C0"/>
                </a:solidFill>
              </a:rPr>
              <a:t> via inlåningsfliken</a:t>
            </a:r>
          </a:p>
        </p:txBody>
      </p:sp>
      <p:pic>
        <p:nvPicPr>
          <p:cNvPr id="4" name="Platshållare för innehåll 3">
            <a:extLst>
              <a:ext uri="{FF2B5EF4-FFF2-40B4-BE49-F238E27FC236}">
                <a16:creationId xmlns:a16="http://schemas.microsoft.com/office/drawing/2014/main" id="{A15FCEFA-3F08-4DDC-A1ED-565E403690B2}"/>
              </a:ext>
            </a:extLst>
          </p:cNvPr>
          <p:cNvPicPr>
            <a:picLocks noGrp="1" noChangeAspect="1"/>
          </p:cNvPicPr>
          <p:nvPr>
            <p:ph idx="1"/>
          </p:nvPr>
        </p:nvPicPr>
        <p:blipFill>
          <a:blip r:embed="rId2"/>
          <a:stretch>
            <a:fillRect/>
          </a:stretch>
        </p:blipFill>
        <p:spPr>
          <a:xfrm>
            <a:off x="953963" y="2302272"/>
            <a:ext cx="6954407" cy="4185598"/>
          </a:xfrm>
          <a:prstGeom prst="rect">
            <a:avLst/>
          </a:prstGeom>
        </p:spPr>
      </p:pic>
      <p:sp>
        <p:nvSpPr>
          <p:cNvPr id="3" name="Pil: höger 2">
            <a:extLst>
              <a:ext uri="{FF2B5EF4-FFF2-40B4-BE49-F238E27FC236}">
                <a16:creationId xmlns:a16="http://schemas.microsoft.com/office/drawing/2014/main" id="{2265F75D-1780-49DD-A21D-15E0AE25A7CB}"/>
              </a:ext>
            </a:extLst>
          </p:cNvPr>
          <p:cNvSpPr/>
          <p:nvPr/>
        </p:nvSpPr>
        <p:spPr>
          <a:xfrm flipV="1">
            <a:off x="4231758" y="3583173"/>
            <a:ext cx="414670" cy="340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A4321AA7-EAEC-4C74-B424-196C17FBC282}"/>
              </a:ext>
            </a:extLst>
          </p:cNvPr>
          <p:cNvSpPr/>
          <p:nvPr/>
        </p:nvSpPr>
        <p:spPr>
          <a:xfrm>
            <a:off x="3753293" y="3636335"/>
            <a:ext cx="414670" cy="22328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F4CFED51-940D-4FD4-885E-F5027E9C2D21}"/>
              </a:ext>
            </a:extLst>
          </p:cNvPr>
          <p:cNvSpPr/>
          <p:nvPr/>
        </p:nvSpPr>
        <p:spPr>
          <a:xfrm>
            <a:off x="2965837" y="2536466"/>
            <a:ext cx="1129085" cy="35780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8772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17BFB3-6C5E-49CB-B63A-FC8A4FEC6E5C}"/>
              </a:ext>
            </a:extLst>
          </p:cNvPr>
          <p:cNvSpPr>
            <a:spLocks noGrp="1"/>
          </p:cNvSpPr>
          <p:nvPr>
            <p:ph type="title"/>
          </p:nvPr>
        </p:nvSpPr>
        <p:spPr>
          <a:xfrm>
            <a:off x="629100" y="1540801"/>
            <a:ext cx="7912894" cy="652145"/>
          </a:xfrm>
        </p:spPr>
        <p:txBody>
          <a:bodyPr/>
          <a:lstStyle/>
          <a:p>
            <a:r>
              <a:rPr lang="sv-SE" dirty="0">
                <a:solidFill>
                  <a:srgbClr val="0070C0"/>
                </a:solidFill>
              </a:rPr>
              <a:t>Inlånad personals omfattning i % </a:t>
            </a:r>
            <a:r>
              <a:rPr lang="sv-SE" dirty="0" err="1">
                <a:solidFill>
                  <a:srgbClr val="0070C0"/>
                </a:solidFill>
              </a:rPr>
              <a:t>fn</a:t>
            </a:r>
            <a:r>
              <a:rPr lang="sv-SE" dirty="0">
                <a:solidFill>
                  <a:srgbClr val="0070C0"/>
                </a:solidFill>
              </a:rPr>
              <a:t> </a:t>
            </a:r>
            <a:r>
              <a:rPr lang="sv-SE" dirty="0" err="1">
                <a:solidFill>
                  <a:srgbClr val="0070C0"/>
                </a:solidFill>
              </a:rPr>
              <a:t>inlåne</a:t>
            </a:r>
            <a:r>
              <a:rPr lang="sv-SE" dirty="0">
                <a:solidFill>
                  <a:srgbClr val="0070C0"/>
                </a:solidFill>
              </a:rPr>
              <a:t>-flik</a:t>
            </a:r>
          </a:p>
        </p:txBody>
      </p:sp>
      <p:pic>
        <p:nvPicPr>
          <p:cNvPr id="11" name="Platshållare för innehåll 10">
            <a:extLst>
              <a:ext uri="{FF2B5EF4-FFF2-40B4-BE49-F238E27FC236}">
                <a16:creationId xmlns:a16="http://schemas.microsoft.com/office/drawing/2014/main" id="{0301D72C-BB03-4B78-8A82-732BE1458372}"/>
              </a:ext>
            </a:extLst>
          </p:cNvPr>
          <p:cNvPicPr>
            <a:picLocks noGrp="1" noChangeAspect="1"/>
          </p:cNvPicPr>
          <p:nvPr>
            <p:ph idx="1"/>
          </p:nvPr>
        </p:nvPicPr>
        <p:blipFill>
          <a:blip r:embed="rId2"/>
          <a:stretch>
            <a:fillRect/>
          </a:stretch>
        </p:blipFill>
        <p:spPr>
          <a:xfrm>
            <a:off x="615949" y="2303813"/>
            <a:ext cx="8234301" cy="3499336"/>
          </a:xfrm>
          <a:prstGeom prst="rect">
            <a:avLst/>
          </a:prstGeom>
        </p:spPr>
      </p:pic>
    </p:spTree>
    <p:extLst>
      <p:ext uri="{BB962C8B-B14F-4D97-AF65-F5344CB8AC3E}">
        <p14:creationId xmlns:p14="http://schemas.microsoft.com/office/powerpoint/2010/main" val="162271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A7128D-BA32-4494-A19C-7B488C47F1A1}"/>
              </a:ext>
            </a:extLst>
          </p:cNvPr>
          <p:cNvSpPr>
            <a:spLocks noGrp="1"/>
          </p:cNvSpPr>
          <p:nvPr>
            <p:ph type="title"/>
          </p:nvPr>
        </p:nvSpPr>
        <p:spPr>
          <a:xfrm>
            <a:off x="323519" y="654395"/>
            <a:ext cx="7912894" cy="652145"/>
          </a:xfrm>
        </p:spPr>
        <p:txBody>
          <a:bodyPr/>
          <a:lstStyle/>
          <a:p>
            <a:r>
              <a:rPr lang="sv-SE" dirty="0">
                <a:solidFill>
                  <a:srgbClr val="0070C0"/>
                </a:solidFill>
              </a:rPr>
              <a:t>FTE</a:t>
            </a:r>
            <a:br>
              <a:rPr lang="sv-SE" dirty="0">
                <a:solidFill>
                  <a:srgbClr val="0070C0"/>
                </a:solidFill>
              </a:rPr>
            </a:br>
            <a:r>
              <a:rPr lang="sv-SE" dirty="0">
                <a:solidFill>
                  <a:srgbClr val="0070C0"/>
                </a:solidFill>
              </a:rPr>
              <a:t>Gruppera och sortera data</a:t>
            </a:r>
          </a:p>
        </p:txBody>
      </p:sp>
      <p:pic>
        <p:nvPicPr>
          <p:cNvPr id="4" name="Platshållare för innehåll 3">
            <a:extLst>
              <a:ext uri="{FF2B5EF4-FFF2-40B4-BE49-F238E27FC236}">
                <a16:creationId xmlns:a16="http://schemas.microsoft.com/office/drawing/2014/main" id="{AEC498C5-C306-4DC6-A575-7114645C6EAC}"/>
              </a:ext>
            </a:extLst>
          </p:cNvPr>
          <p:cNvPicPr>
            <a:picLocks noGrp="1" noChangeAspect="1"/>
          </p:cNvPicPr>
          <p:nvPr>
            <p:ph idx="1"/>
          </p:nvPr>
        </p:nvPicPr>
        <p:blipFill>
          <a:blip r:embed="rId3"/>
          <a:stretch>
            <a:fillRect/>
          </a:stretch>
        </p:blipFill>
        <p:spPr>
          <a:xfrm>
            <a:off x="323519" y="1918855"/>
            <a:ext cx="8428596" cy="3907509"/>
          </a:xfrm>
          <a:prstGeom prst="rect">
            <a:avLst/>
          </a:prstGeom>
        </p:spPr>
      </p:pic>
      <p:sp>
        <p:nvSpPr>
          <p:cNvPr id="3" name="Rektangel: rundade hörn 2">
            <a:extLst>
              <a:ext uri="{FF2B5EF4-FFF2-40B4-BE49-F238E27FC236}">
                <a16:creationId xmlns:a16="http://schemas.microsoft.com/office/drawing/2014/main" id="{5F01DEA0-AC3E-4925-AA66-9C07C3EC3460}"/>
              </a:ext>
            </a:extLst>
          </p:cNvPr>
          <p:cNvSpPr/>
          <p:nvPr/>
        </p:nvSpPr>
        <p:spPr>
          <a:xfrm>
            <a:off x="1781299" y="3218213"/>
            <a:ext cx="748145" cy="2107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15D07873-7F54-498F-98B0-0E225A014D11}"/>
              </a:ext>
            </a:extLst>
          </p:cNvPr>
          <p:cNvSpPr/>
          <p:nvPr/>
        </p:nvSpPr>
        <p:spPr>
          <a:xfrm flipV="1">
            <a:off x="1863435" y="4001485"/>
            <a:ext cx="1379517" cy="2533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FC231250-5AB3-4919-A319-467EE3E775EB}"/>
              </a:ext>
            </a:extLst>
          </p:cNvPr>
          <p:cNvSpPr/>
          <p:nvPr/>
        </p:nvSpPr>
        <p:spPr>
          <a:xfrm>
            <a:off x="1840675" y="5080657"/>
            <a:ext cx="1379517" cy="2533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BF1AB611-D8EF-45B3-86B2-FD945B98F0BF}"/>
              </a:ext>
            </a:extLst>
          </p:cNvPr>
          <p:cNvSpPr/>
          <p:nvPr/>
        </p:nvSpPr>
        <p:spPr>
          <a:xfrm>
            <a:off x="4738255" y="2725847"/>
            <a:ext cx="914400" cy="38548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BE2CF5A7-7ED2-448B-9935-3F4F6D853F24}"/>
              </a:ext>
            </a:extLst>
          </p:cNvPr>
          <p:cNvSpPr/>
          <p:nvPr/>
        </p:nvSpPr>
        <p:spPr>
          <a:xfrm>
            <a:off x="4218709" y="2866307"/>
            <a:ext cx="519546" cy="49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4BEDAD41-E563-461F-A389-42209C72FB77}"/>
              </a:ext>
            </a:extLst>
          </p:cNvPr>
          <p:cNvSpPr/>
          <p:nvPr/>
        </p:nvSpPr>
        <p:spPr>
          <a:xfrm flipV="1">
            <a:off x="4741950" y="3236256"/>
            <a:ext cx="914400" cy="38548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02B9919A-0A1D-44C1-83C3-8FC69680C7A2}"/>
              </a:ext>
            </a:extLst>
          </p:cNvPr>
          <p:cNvSpPr/>
          <p:nvPr/>
        </p:nvSpPr>
        <p:spPr>
          <a:xfrm>
            <a:off x="3859619" y="2931126"/>
            <a:ext cx="355395" cy="42523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992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8F360-83B8-4D34-B255-4DC681DA94A3}"/>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EC97091A-C802-4718-913A-FB2E7E5DA3D9}"/>
              </a:ext>
            </a:extLst>
          </p:cNvPr>
          <p:cNvPicPr>
            <a:picLocks noGrp="1" noChangeAspect="1"/>
          </p:cNvPicPr>
          <p:nvPr>
            <p:ph idx="1"/>
          </p:nvPr>
        </p:nvPicPr>
        <p:blipFill>
          <a:blip r:embed="rId2"/>
          <a:stretch>
            <a:fillRect/>
          </a:stretch>
        </p:blipFill>
        <p:spPr>
          <a:xfrm>
            <a:off x="1827316" y="3021013"/>
            <a:ext cx="6843714" cy="3836987"/>
          </a:xfrm>
          <a:prstGeom prst="rect">
            <a:avLst/>
          </a:prstGeom>
        </p:spPr>
      </p:pic>
      <p:pic>
        <p:nvPicPr>
          <p:cNvPr id="7" name="Bildobjekt 6">
            <a:extLst>
              <a:ext uri="{FF2B5EF4-FFF2-40B4-BE49-F238E27FC236}">
                <a16:creationId xmlns:a16="http://schemas.microsoft.com/office/drawing/2014/main" id="{A730FBBE-2068-4BAF-812F-0EAED182F18E}"/>
              </a:ext>
            </a:extLst>
          </p:cNvPr>
          <p:cNvPicPr>
            <a:picLocks noChangeAspect="1"/>
          </p:cNvPicPr>
          <p:nvPr/>
        </p:nvPicPr>
        <p:blipFill>
          <a:blip r:embed="rId3"/>
          <a:stretch>
            <a:fillRect/>
          </a:stretch>
        </p:blipFill>
        <p:spPr>
          <a:xfrm>
            <a:off x="2221605" y="59571"/>
            <a:ext cx="4314825" cy="2724150"/>
          </a:xfrm>
          <a:prstGeom prst="rect">
            <a:avLst/>
          </a:prstGeom>
        </p:spPr>
      </p:pic>
      <p:sp>
        <p:nvSpPr>
          <p:cNvPr id="9" name="Pil: nedåt 8">
            <a:extLst>
              <a:ext uri="{FF2B5EF4-FFF2-40B4-BE49-F238E27FC236}">
                <a16:creationId xmlns:a16="http://schemas.microsoft.com/office/drawing/2014/main" id="{2E61D06F-9DE9-4BE6-BBFC-57F91801B7A9}"/>
              </a:ext>
            </a:extLst>
          </p:cNvPr>
          <p:cNvSpPr/>
          <p:nvPr/>
        </p:nvSpPr>
        <p:spPr>
          <a:xfrm>
            <a:off x="5751869" y="2572671"/>
            <a:ext cx="784559" cy="652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522653D9-AA16-4393-9D55-45D1C10FF75E}"/>
              </a:ext>
            </a:extLst>
          </p:cNvPr>
          <p:cNvSpPr/>
          <p:nvPr/>
        </p:nvSpPr>
        <p:spPr>
          <a:xfrm>
            <a:off x="4881716" y="1283110"/>
            <a:ext cx="412955" cy="25769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5C6F70BE-474E-4A84-B1BE-9945E7C5B117}"/>
              </a:ext>
            </a:extLst>
          </p:cNvPr>
          <p:cNvSpPr/>
          <p:nvPr/>
        </p:nvSpPr>
        <p:spPr>
          <a:xfrm>
            <a:off x="5184250" y="2329732"/>
            <a:ext cx="1248355" cy="24649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9735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2F0D0-7785-4C6C-9DB4-0029D087BDD5}"/>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7567B603-CC4F-49D0-8E9E-25EF5062B0B4}"/>
              </a:ext>
            </a:extLst>
          </p:cNvPr>
          <p:cNvPicPr>
            <a:picLocks noGrp="1" noChangeAspect="1"/>
          </p:cNvPicPr>
          <p:nvPr>
            <p:ph idx="1"/>
          </p:nvPr>
        </p:nvPicPr>
        <p:blipFill>
          <a:blip r:embed="rId2"/>
          <a:stretch>
            <a:fillRect/>
          </a:stretch>
        </p:blipFill>
        <p:spPr>
          <a:xfrm>
            <a:off x="355425" y="1698172"/>
            <a:ext cx="8433149" cy="4280601"/>
          </a:xfrm>
          <a:prstGeom prst="rect">
            <a:avLst/>
          </a:prstGeom>
        </p:spPr>
      </p:pic>
      <p:sp>
        <p:nvSpPr>
          <p:cNvPr id="3" name="Rektangel: rundade hörn 2">
            <a:extLst>
              <a:ext uri="{FF2B5EF4-FFF2-40B4-BE49-F238E27FC236}">
                <a16:creationId xmlns:a16="http://schemas.microsoft.com/office/drawing/2014/main" id="{CC2BBF5B-66FC-4AF6-AB83-68FC946C4C7C}"/>
              </a:ext>
            </a:extLst>
          </p:cNvPr>
          <p:cNvSpPr/>
          <p:nvPr/>
        </p:nvSpPr>
        <p:spPr>
          <a:xfrm>
            <a:off x="3642852" y="2757948"/>
            <a:ext cx="250722" cy="26547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il: höger 4">
            <a:extLst>
              <a:ext uri="{FF2B5EF4-FFF2-40B4-BE49-F238E27FC236}">
                <a16:creationId xmlns:a16="http://schemas.microsoft.com/office/drawing/2014/main" id="{A8F50548-6DCD-4157-AF5A-AB6B5EA83B9C}"/>
              </a:ext>
            </a:extLst>
          </p:cNvPr>
          <p:cNvSpPr/>
          <p:nvPr/>
        </p:nvSpPr>
        <p:spPr>
          <a:xfrm>
            <a:off x="4048430" y="3001296"/>
            <a:ext cx="1334603" cy="42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68E1AEB7-047F-4A27-9159-B1950A1478A1}"/>
              </a:ext>
            </a:extLst>
          </p:cNvPr>
          <p:cNvSpPr/>
          <p:nvPr/>
        </p:nvSpPr>
        <p:spPr>
          <a:xfrm>
            <a:off x="3642852" y="2713701"/>
            <a:ext cx="405578" cy="65214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944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62EF49-09D1-4378-8A1F-35A52D98E529}"/>
              </a:ext>
            </a:extLst>
          </p:cNvPr>
          <p:cNvSpPr>
            <a:spLocks noGrp="1"/>
          </p:cNvSpPr>
          <p:nvPr>
            <p:ph type="title"/>
          </p:nvPr>
        </p:nvSpPr>
        <p:spPr>
          <a:xfrm>
            <a:off x="615553" y="2061661"/>
            <a:ext cx="7912894" cy="652145"/>
          </a:xfrm>
        </p:spPr>
        <p:txBody>
          <a:bodyPr/>
          <a:lstStyle/>
          <a:p>
            <a:r>
              <a:rPr lang="sv-SE" dirty="0">
                <a:solidFill>
                  <a:srgbClr val="0070C0"/>
                </a:solidFill>
              </a:rPr>
              <a:t>FTE</a:t>
            </a:r>
          </a:p>
        </p:txBody>
      </p:sp>
      <p:sp>
        <p:nvSpPr>
          <p:cNvPr id="3" name="Platshållare för innehåll 2">
            <a:extLst>
              <a:ext uri="{FF2B5EF4-FFF2-40B4-BE49-F238E27FC236}">
                <a16:creationId xmlns:a16="http://schemas.microsoft.com/office/drawing/2014/main" id="{1A9CD402-4821-4483-B3A4-3546FCBD9301}"/>
              </a:ext>
            </a:extLst>
          </p:cNvPr>
          <p:cNvSpPr>
            <a:spLocks noGrp="1"/>
          </p:cNvSpPr>
          <p:nvPr>
            <p:ph idx="1"/>
          </p:nvPr>
        </p:nvSpPr>
        <p:spPr>
          <a:xfrm>
            <a:off x="629100" y="2945345"/>
            <a:ext cx="8248682" cy="3836963"/>
          </a:xfrm>
        </p:spPr>
        <p:txBody>
          <a:bodyPr/>
          <a:lstStyle/>
          <a:p>
            <a:r>
              <a:rPr lang="sv-SE" dirty="0">
                <a:solidFill>
                  <a:srgbClr val="0070C0"/>
                </a:solidFill>
              </a:rPr>
              <a:t>Kommentarsfältet</a:t>
            </a:r>
            <a:r>
              <a:rPr lang="sv-SE" dirty="0"/>
              <a:t> ingår</a:t>
            </a:r>
          </a:p>
          <a:p>
            <a:pPr marL="0" indent="0">
              <a:buNone/>
            </a:pPr>
            <a:r>
              <a:rPr lang="sv-SE" dirty="0"/>
              <a:t>   Kan ex användas för överblick (sortera ut) samtliga</a:t>
            </a:r>
            <a:r>
              <a:rPr lang="sv-SE" dirty="0">
                <a:solidFill>
                  <a:srgbClr val="0070C0"/>
                </a:solidFill>
              </a:rPr>
              <a:t> nyanställda </a:t>
            </a:r>
            <a:r>
              <a:rPr lang="sv-SE" dirty="0" err="1"/>
              <a:t>inkl</a:t>
            </a:r>
            <a:r>
              <a:rPr lang="sv-SE" dirty="0"/>
              <a:t> kommentar</a:t>
            </a:r>
          </a:p>
        </p:txBody>
      </p:sp>
    </p:spTree>
    <p:extLst>
      <p:ext uri="{BB962C8B-B14F-4D97-AF65-F5344CB8AC3E}">
        <p14:creationId xmlns:p14="http://schemas.microsoft.com/office/powerpoint/2010/main" val="3640837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7E5C34F-DECD-43F8-8A92-497E23F7C695}"/>
              </a:ext>
            </a:extLst>
          </p:cNvPr>
          <p:cNvSpPr>
            <a:spLocks noGrp="1"/>
          </p:cNvSpPr>
          <p:nvPr>
            <p:ph type="title"/>
          </p:nvPr>
        </p:nvSpPr>
        <p:spPr>
          <a:xfrm>
            <a:off x="1142099" y="3021177"/>
            <a:ext cx="7535175" cy="2036597"/>
          </a:xfrm>
        </p:spPr>
        <p:txBody>
          <a:bodyPr>
            <a:normAutofit fontScale="90000"/>
          </a:bodyPr>
          <a:lstStyle/>
          <a:p>
            <a:pPr>
              <a:lnSpc>
                <a:spcPct val="150000"/>
              </a:lnSpc>
            </a:pPr>
            <a:r>
              <a:rPr lang="sv-SE" dirty="0"/>
              <a:t>Uppföljning </a:t>
            </a:r>
            <a:br>
              <a:rPr lang="sv-SE" dirty="0"/>
            </a:br>
            <a:r>
              <a:rPr lang="sv-SE" dirty="0"/>
              <a:t>budget, prognos, utfall</a:t>
            </a:r>
            <a:br>
              <a:rPr lang="sv-SE" dirty="0"/>
            </a:br>
            <a:r>
              <a:rPr lang="sv-SE" dirty="0"/>
              <a:t>per anställd</a:t>
            </a:r>
          </a:p>
        </p:txBody>
      </p:sp>
    </p:spTree>
    <p:extLst>
      <p:ext uri="{BB962C8B-B14F-4D97-AF65-F5344CB8AC3E}">
        <p14:creationId xmlns:p14="http://schemas.microsoft.com/office/powerpoint/2010/main" val="1367790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0EFDBCF-5526-4CEC-A89A-3CD489A1D344}"/>
              </a:ext>
            </a:extLst>
          </p:cNvPr>
          <p:cNvSpPr>
            <a:spLocks noGrp="1"/>
          </p:cNvSpPr>
          <p:nvPr>
            <p:ph type="title"/>
          </p:nvPr>
        </p:nvSpPr>
        <p:spPr>
          <a:xfrm>
            <a:off x="615553" y="883576"/>
            <a:ext cx="7912894" cy="652145"/>
          </a:xfrm>
        </p:spPr>
        <p:txBody>
          <a:bodyPr/>
          <a:lstStyle/>
          <a:p>
            <a:r>
              <a:rPr lang="sv-SE" b="0" dirty="0">
                <a:solidFill>
                  <a:srgbClr val="0070C0"/>
                </a:solidFill>
              </a:rPr>
              <a:t>1) Välj typ av resultaträkning för aktuellt </a:t>
            </a:r>
            <a:r>
              <a:rPr lang="sv-SE" b="0" dirty="0" err="1">
                <a:solidFill>
                  <a:srgbClr val="0070C0"/>
                </a:solidFill>
              </a:rPr>
              <a:t>org</a:t>
            </a:r>
            <a:br>
              <a:rPr lang="sv-SE" b="0" dirty="0">
                <a:solidFill>
                  <a:srgbClr val="0070C0"/>
                </a:solidFill>
              </a:rPr>
            </a:br>
            <a:r>
              <a:rPr lang="sv-SE" b="0" dirty="0">
                <a:solidFill>
                  <a:srgbClr val="0070C0"/>
                </a:solidFill>
              </a:rPr>
              <a:t>2) Klicka på raden för </a:t>
            </a:r>
            <a:r>
              <a:rPr lang="sv-SE" dirty="0">
                <a:solidFill>
                  <a:srgbClr val="0070C0"/>
                </a:solidFill>
              </a:rPr>
              <a:t>personalkostnader</a:t>
            </a:r>
            <a:br>
              <a:rPr lang="sv-SE" dirty="0"/>
            </a:br>
            <a:endParaRPr lang="sv-SE" dirty="0"/>
          </a:p>
        </p:txBody>
      </p:sp>
      <p:pic>
        <p:nvPicPr>
          <p:cNvPr id="10" name="Platshållare för innehåll 9">
            <a:extLst>
              <a:ext uri="{FF2B5EF4-FFF2-40B4-BE49-F238E27FC236}">
                <a16:creationId xmlns:a16="http://schemas.microsoft.com/office/drawing/2014/main" id="{6A3C6F60-C3ED-4E48-8520-D9E297BC0ED9}"/>
              </a:ext>
            </a:extLst>
          </p:cNvPr>
          <p:cNvPicPr>
            <a:picLocks noGrp="1" noChangeAspect="1"/>
          </p:cNvPicPr>
          <p:nvPr>
            <p:ph idx="1"/>
          </p:nvPr>
        </p:nvPicPr>
        <p:blipFill>
          <a:blip r:embed="rId2"/>
          <a:stretch>
            <a:fillRect/>
          </a:stretch>
        </p:blipFill>
        <p:spPr>
          <a:xfrm>
            <a:off x="838200" y="2064546"/>
            <a:ext cx="7185871" cy="4009230"/>
          </a:xfrm>
        </p:spPr>
      </p:pic>
    </p:spTree>
    <p:extLst>
      <p:ext uri="{BB962C8B-B14F-4D97-AF65-F5344CB8AC3E}">
        <p14:creationId xmlns:p14="http://schemas.microsoft.com/office/powerpoint/2010/main" val="1082315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FA48-7769-45CD-BD80-304E88928397}"/>
              </a:ext>
            </a:extLst>
          </p:cNvPr>
          <p:cNvSpPr>
            <a:spLocks noGrp="1"/>
          </p:cNvSpPr>
          <p:nvPr>
            <p:ph type="title"/>
          </p:nvPr>
        </p:nvSpPr>
        <p:spPr>
          <a:xfrm>
            <a:off x="615553" y="458152"/>
            <a:ext cx="7912894" cy="652145"/>
          </a:xfrm>
        </p:spPr>
        <p:txBody>
          <a:bodyPr/>
          <a:lstStyle/>
          <a:p>
            <a:r>
              <a:rPr lang="sv-SE" b="0" dirty="0">
                <a:solidFill>
                  <a:srgbClr val="0070C0"/>
                </a:solidFill>
              </a:rPr>
              <a:t>3) Välj fliken </a:t>
            </a:r>
            <a:r>
              <a:rPr lang="sv-SE" dirty="0">
                <a:solidFill>
                  <a:srgbClr val="0070C0"/>
                </a:solidFill>
              </a:rPr>
              <a:t>”Anställning”</a:t>
            </a:r>
            <a:br>
              <a:rPr lang="sv-SE" dirty="0">
                <a:solidFill>
                  <a:srgbClr val="0070C0"/>
                </a:solidFill>
              </a:rPr>
            </a:br>
            <a:r>
              <a:rPr lang="sv-SE" b="0" dirty="0">
                <a:solidFill>
                  <a:srgbClr val="0070C0"/>
                </a:solidFill>
              </a:rPr>
              <a:t>4) </a:t>
            </a:r>
            <a:r>
              <a:rPr lang="sv-SE" dirty="0">
                <a:solidFill>
                  <a:srgbClr val="0070C0"/>
                </a:solidFill>
              </a:rPr>
              <a:t>”Visa intervall” </a:t>
            </a:r>
            <a:r>
              <a:rPr lang="sv-SE" b="0" dirty="0">
                <a:solidFill>
                  <a:srgbClr val="0070C0"/>
                </a:solidFill>
              </a:rPr>
              <a:t>= summering anställda per bokstav </a:t>
            </a:r>
            <a:br>
              <a:rPr lang="sv-SE" dirty="0">
                <a:solidFill>
                  <a:srgbClr val="0070C0"/>
                </a:solidFill>
              </a:rPr>
            </a:br>
            <a:r>
              <a:rPr lang="sv-SE" b="0" dirty="0">
                <a:solidFill>
                  <a:srgbClr val="0070C0"/>
                </a:solidFill>
              </a:rPr>
              <a:t>5) </a:t>
            </a:r>
            <a:r>
              <a:rPr lang="sv-SE" dirty="0">
                <a:solidFill>
                  <a:srgbClr val="0070C0"/>
                </a:solidFill>
              </a:rPr>
              <a:t>	”Visa resursnivå” </a:t>
            </a:r>
            <a:r>
              <a:rPr lang="sv-SE" b="0" dirty="0">
                <a:solidFill>
                  <a:srgbClr val="0070C0"/>
                </a:solidFill>
              </a:rPr>
              <a:t>= budget, prognos, utfall per anställda </a:t>
            </a:r>
          </a:p>
        </p:txBody>
      </p:sp>
      <p:pic>
        <p:nvPicPr>
          <p:cNvPr id="9" name="Platshållare för innehåll 8">
            <a:extLst>
              <a:ext uri="{FF2B5EF4-FFF2-40B4-BE49-F238E27FC236}">
                <a16:creationId xmlns:a16="http://schemas.microsoft.com/office/drawing/2014/main" id="{B89C9EAC-D07E-4089-A8F4-91C05285F581}"/>
              </a:ext>
            </a:extLst>
          </p:cNvPr>
          <p:cNvPicPr>
            <a:picLocks noGrp="1" noChangeAspect="1"/>
          </p:cNvPicPr>
          <p:nvPr>
            <p:ph idx="1"/>
          </p:nvPr>
        </p:nvPicPr>
        <p:blipFill>
          <a:blip r:embed="rId2"/>
          <a:stretch>
            <a:fillRect/>
          </a:stretch>
        </p:blipFill>
        <p:spPr>
          <a:xfrm>
            <a:off x="615553" y="1828800"/>
            <a:ext cx="7271542" cy="4321175"/>
          </a:xfrm>
        </p:spPr>
      </p:pic>
      <p:cxnSp>
        <p:nvCxnSpPr>
          <p:cNvPr id="4" name="Rak pilkoppling 3">
            <a:extLst>
              <a:ext uri="{FF2B5EF4-FFF2-40B4-BE49-F238E27FC236}">
                <a16:creationId xmlns:a16="http://schemas.microsoft.com/office/drawing/2014/main" id="{7DDBF139-A3F7-480F-AEFA-363B430D54BE}"/>
              </a:ext>
            </a:extLst>
          </p:cNvPr>
          <p:cNvCxnSpPr/>
          <p:nvPr/>
        </p:nvCxnSpPr>
        <p:spPr>
          <a:xfrm>
            <a:off x="1171575" y="1376362"/>
            <a:ext cx="0" cy="128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ak pilkoppling 5">
            <a:extLst>
              <a:ext uri="{FF2B5EF4-FFF2-40B4-BE49-F238E27FC236}">
                <a16:creationId xmlns:a16="http://schemas.microsoft.com/office/drawing/2014/main" id="{28CA39D6-64C7-4F30-8C13-D29B2FAD2302}"/>
              </a:ext>
            </a:extLst>
          </p:cNvPr>
          <p:cNvCxnSpPr/>
          <p:nvPr/>
        </p:nvCxnSpPr>
        <p:spPr>
          <a:xfrm>
            <a:off x="2705100" y="1828800"/>
            <a:ext cx="0" cy="70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rundade hörn 6">
            <a:extLst>
              <a:ext uri="{FF2B5EF4-FFF2-40B4-BE49-F238E27FC236}">
                <a16:creationId xmlns:a16="http://schemas.microsoft.com/office/drawing/2014/main" id="{099700B2-05CD-4651-BE70-78C6D5F44218}"/>
              </a:ext>
            </a:extLst>
          </p:cNvPr>
          <p:cNvSpPr/>
          <p:nvPr/>
        </p:nvSpPr>
        <p:spPr>
          <a:xfrm>
            <a:off x="714375" y="2662237"/>
            <a:ext cx="838200" cy="26606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9AF5A8FD-46A6-4592-B375-41ABDC055223}"/>
              </a:ext>
            </a:extLst>
          </p:cNvPr>
          <p:cNvSpPr/>
          <p:nvPr/>
        </p:nvSpPr>
        <p:spPr>
          <a:xfrm>
            <a:off x="2286000" y="2652394"/>
            <a:ext cx="838200" cy="26606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06CEE840-72E4-47AD-B710-723B339B00E3}"/>
              </a:ext>
            </a:extLst>
          </p:cNvPr>
          <p:cNvPicPr>
            <a:picLocks noChangeAspect="1"/>
          </p:cNvPicPr>
          <p:nvPr/>
        </p:nvPicPr>
        <p:blipFill>
          <a:blip r:embed="rId3"/>
          <a:stretch>
            <a:fillRect/>
          </a:stretch>
        </p:blipFill>
        <p:spPr>
          <a:xfrm>
            <a:off x="6945973" y="2234920"/>
            <a:ext cx="871803" cy="298730"/>
          </a:xfrm>
          <a:prstGeom prst="rect">
            <a:avLst/>
          </a:prstGeom>
        </p:spPr>
      </p:pic>
    </p:spTree>
    <p:extLst>
      <p:ext uri="{BB962C8B-B14F-4D97-AF65-F5344CB8AC3E}">
        <p14:creationId xmlns:p14="http://schemas.microsoft.com/office/powerpoint/2010/main" val="219064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p:cNvSpPr/>
          <p:nvPr/>
        </p:nvSpPr>
        <p:spPr>
          <a:xfrm>
            <a:off x="6686550" y="180975"/>
            <a:ext cx="1888859" cy="616925"/>
          </a:xfrm>
          <a:prstGeom prst="roundRect">
            <a:avLst/>
          </a:prstGeom>
          <a:solidFill>
            <a:srgbClr val="F2F2F2">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white"/>
              </a:solidFill>
            </a:endParaRPr>
          </a:p>
        </p:txBody>
      </p:sp>
      <p:sp>
        <p:nvSpPr>
          <p:cNvPr id="19" name="textruta 18"/>
          <p:cNvSpPr txBox="1"/>
          <p:nvPr/>
        </p:nvSpPr>
        <p:spPr>
          <a:xfrm>
            <a:off x="1676568" y="720980"/>
            <a:ext cx="808235" cy="246221"/>
          </a:xfrm>
          <a:prstGeom prst="rect">
            <a:avLst/>
          </a:prstGeom>
          <a:noFill/>
        </p:spPr>
        <p:txBody>
          <a:bodyPr wrap="none" rtlCol="0">
            <a:spAutoFit/>
          </a:bodyPr>
          <a:lstStyle/>
          <a:p>
            <a:pPr defTabSz="914400"/>
            <a:r>
              <a:rPr lang="sv-SE" sz="1000" dirty="0">
                <a:solidFill>
                  <a:prstClr val="white">
                    <a:lumMod val="65000"/>
                  </a:prstClr>
                </a:solidFill>
              </a:rPr>
              <a:t>Hypergene</a:t>
            </a:r>
          </a:p>
        </p:txBody>
      </p:sp>
      <p:sp>
        <p:nvSpPr>
          <p:cNvPr id="18" name="Rektangel 17"/>
          <p:cNvSpPr/>
          <p:nvPr/>
        </p:nvSpPr>
        <p:spPr>
          <a:xfrm>
            <a:off x="1385922" y="962451"/>
            <a:ext cx="6939429" cy="5242406"/>
          </a:xfrm>
          <a:prstGeom prst="rect">
            <a:avLst/>
          </a:prstGeom>
          <a:solidFill>
            <a:schemeClr val="bg1">
              <a:lumMod val="95000"/>
            </a:schemeClr>
          </a:soli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white"/>
              </a:solidFill>
            </a:endParaRPr>
          </a:p>
        </p:txBody>
      </p:sp>
      <p:sp>
        <p:nvSpPr>
          <p:cNvPr id="20" name="Flödesschema: Process 19"/>
          <p:cNvSpPr/>
          <p:nvPr/>
        </p:nvSpPr>
        <p:spPr>
          <a:xfrm>
            <a:off x="5464111" y="1563550"/>
            <a:ext cx="1122656"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Central inmatning av förutsättningar</a:t>
            </a:r>
          </a:p>
        </p:txBody>
      </p:sp>
      <p:sp>
        <p:nvSpPr>
          <p:cNvPr id="24" name="Flödesschema: Process 23"/>
          <p:cNvSpPr/>
          <p:nvPr/>
        </p:nvSpPr>
        <p:spPr>
          <a:xfrm>
            <a:off x="4891573" y="4457582"/>
            <a:ext cx="3477986" cy="1642772"/>
          </a:xfrm>
          <a:prstGeom prst="flowChartProcess">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br>
              <a:rPr lang="sv-SE" sz="1000" dirty="0">
                <a:solidFill>
                  <a:prstClr val="white"/>
                </a:solidFill>
              </a:rPr>
            </a:br>
            <a:r>
              <a:rPr lang="sv-SE" sz="1400" b="1" dirty="0">
                <a:solidFill>
                  <a:srgbClr val="44546A"/>
                </a:solidFill>
              </a:rPr>
              <a:t>BUDGET &amp; PROGNOS</a:t>
            </a:r>
            <a:endParaRPr lang="sv-SE" sz="1000" b="1" dirty="0">
              <a:solidFill>
                <a:srgbClr val="44546A"/>
              </a:solidFill>
            </a:endParaRPr>
          </a:p>
          <a:p>
            <a:pPr algn="ctr" defTabSz="914400"/>
            <a:endParaRPr lang="sv-SE" sz="1000" dirty="0">
              <a:solidFill>
                <a:prstClr val="white"/>
              </a:solidFill>
            </a:endParaRPr>
          </a:p>
        </p:txBody>
      </p:sp>
      <p:sp>
        <p:nvSpPr>
          <p:cNvPr id="30" name="Magnetskiva 29"/>
          <p:cNvSpPr/>
          <p:nvPr/>
        </p:nvSpPr>
        <p:spPr>
          <a:xfrm>
            <a:off x="316368" y="1269459"/>
            <a:ext cx="1095474" cy="690441"/>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400"/>
            <a:r>
              <a:rPr lang="sv-SE" sz="1000" dirty="0">
                <a:solidFill>
                  <a:prstClr val="white"/>
                </a:solidFill>
              </a:rPr>
              <a:t>Ekonomisystem</a:t>
            </a:r>
          </a:p>
          <a:p>
            <a:pPr algn="ctr" defTabSz="914400"/>
            <a:r>
              <a:rPr lang="sv-SE" sz="1000" dirty="0">
                <a:solidFill>
                  <a:prstClr val="white"/>
                </a:solidFill>
              </a:rPr>
              <a:t>(UBW)</a:t>
            </a:r>
          </a:p>
        </p:txBody>
      </p:sp>
      <p:sp>
        <p:nvSpPr>
          <p:cNvPr id="31" name="Magnetskiva 30"/>
          <p:cNvSpPr/>
          <p:nvPr/>
        </p:nvSpPr>
        <p:spPr>
          <a:xfrm>
            <a:off x="316368" y="2599142"/>
            <a:ext cx="1095474" cy="690441"/>
          </a:xfrm>
          <a:prstGeom prst="flowChartMagneticDisk">
            <a:avLst/>
          </a:prstGeom>
          <a:effectLst/>
        </p:spPr>
        <p:style>
          <a:lnRef idx="3">
            <a:schemeClr val="lt1"/>
          </a:lnRef>
          <a:fillRef idx="1">
            <a:schemeClr val="accent1"/>
          </a:fillRef>
          <a:effectRef idx="1">
            <a:schemeClr val="accent1"/>
          </a:effectRef>
          <a:fontRef idx="minor">
            <a:schemeClr val="lt1"/>
          </a:fontRef>
        </p:style>
        <p:txBody>
          <a:bodyPr rtlCol="0" anchor="ctr"/>
          <a:lstStyle/>
          <a:p>
            <a:pPr algn="ctr" defTabSz="914400"/>
            <a:r>
              <a:rPr lang="sv-SE" sz="1000" dirty="0">
                <a:solidFill>
                  <a:prstClr val="white"/>
                </a:solidFill>
              </a:rPr>
              <a:t>Personalsystem</a:t>
            </a:r>
          </a:p>
          <a:p>
            <a:pPr algn="ctr" defTabSz="914400"/>
            <a:r>
              <a:rPr lang="sv-SE" sz="1000" dirty="0">
                <a:solidFill>
                  <a:prstClr val="white"/>
                </a:solidFill>
              </a:rPr>
              <a:t>(Primula)</a:t>
            </a:r>
          </a:p>
        </p:txBody>
      </p:sp>
      <p:cxnSp>
        <p:nvCxnSpPr>
          <p:cNvPr id="10" name="Rak pil 9"/>
          <p:cNvCxnSpPr>
            <a:stCxn id="30" idx="4"/>
          </p:cNvCxnSpPr>
          <p:nvPr/>
        </p:nvCxnSpPr>
        <p:spPr>
          <a:xfrm flipV="1">
            <a:off x="1411842" y="1614679"/>
            <a:ext cx="401469"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Rak pil 11"/>
          <p:cNvCxnSpPr>
            <a:stCxn id="31" idx="4"/>
          </p:cNvCxnSpPr>
          <p:nvPr/>
        </p:nvCxnSpPr>
        <p:spPr>
          <a:xfrm>
            <a:off x="1411842" y="2944363"/>
            <a:ext cx="40146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6" name="Oval 244"/>
          <p:cNvSpPr/>
          <p:nvPr/>
        </p:nvSpPr>
        <p:spPr bwMode="auto">
          <a:xfrm>
            <a:off x="5893292" y="1325997"/>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1</a:t>
            </a:r>
          </a:p>
        </p:txBody>
      </p:sp>
      <p:pic>
        <p:nvPicPr>
          <p:cNvPr id="85" name="Picture 4" descr="http://thecontentwrangler.com/wp-content/uploads/2011/08/User.png"/>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4994056" y="1615884"/>
            <a:ext cx="288524" cy="384699"/>
          </a:xfrm>
          <a:prstGeom prst="rect">
            <a:avLst/>
          </a:prstGeom>
          <a:noFill/>
        </p:spPr>
      </p:pic>
      <p:sp>
        <p:nvSpPr>
          <p:cNvPr id="86" name="textruta 85"/>
          <p:cNvSpPr txBox="1"/>
          <p:nvPr/>
        </p:nvSpPr>
        <p:spPr>
          <a:xfrm>
            <a:off x="4429787" y="4209805"/>
            <a:ext cx="962123" cy="215444"/>
          </a:xfrm>
          <a:prstGeom prst="rect">
            <a:avLst/>
          </a:prstGeom>
          <a:noFill/>
        </p:spPr>
        <p:txBody>
          <a:bodyPr wrap="none" rtlCol="0">
            <a:spAutoFit/>
          </a:bodyPr>
          <a:lstStyle/>
          <a:p>
            <a:pPr defTabSz="914400"/>
            <a:r>
              <a:rPr lang="sv-SE" sz="800" b="1" dirty="0">
                <a:solidFill>
                  <a:prstClr val="black"/>
                </a:solidFill>
              </a:rPr>
              <a:t>Budgetansvarig</a:t>
            </a:r>
          </a:p>
        </p:txBody>
      </p:sp>
      <p:pic>
        <p:nvPicPr>
          <p:cNvPr id="35" name="Bildobjekt 34"/>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910704" y="3787664"/>
            <a:ext cx="327750" cy="437000"/>
          </a:xfrm>
          <a:prstGeom prst="rect">
            <a:avLst/>
          </a:prstGeom>
        </p:spPr>
      </p:pic>
      <p:sp>
        <p:nvSpPr>
          <p:cNvPr id="36" name="textruta 35"/>
          <p:cNvSpPr txBox="1"/>
          <p:nvPr/>
        </p:nvSpPr>
        <p:spPr>
          <a:xfrm>
            <a:off x="4794069" y="1973582"/>
            <a:ext cx="975951" cy="215444"/>
          </a:xfrm>
          <a:prstGeom prst="rect">
            <a:avLst/>
          </a:prstGeom>
          <a:noFill/>
        </p:spPr>
        <p:txBody>
          <a:bodyPr wrap="square" rtlCol="0">
            <a:spAutoFit/>
          </a:bodyPr>
          <a:lstStyle/>
          <a:p>
            <a:pPr defTabSz="914400"/>
            <a:r>
              <a:rPr lang="sv-SE" sz="800" b="1" dirty="0">
                <a:solidFill>
                  <a:prstClr val="black"/>
                </a:solidFill>
              </a:rPr>
              <a:t>Administratör</a:t>
            </a:r>
          </a:p>
        </p:txBody>
      </p:sp>
      <p:sp>
        <p:nvSpPr>
          <p:cNvPr id="37" name="textruta 36"/>
          <p:cNvSpPr txBox="1"/>
          <p:nvPr/>
        </p:nvSpPr>
        <p:spPr>
          <a:xfrm>
            <a:off x="234845" y="228601"/>
            <a:ext cx="6726521" cy="461665"/>
          </a:xfrm>
          <a:prstGeom prst="rect">
            <a:avLst/>
          </a:prstGeom>
          <a:noFill/>
        </p:spPr>
        <p:txBody>
          <a:bodyPr wrap="none" rtlCol="0">
            <a:spAutoFit/>
          </a:bodyPr>
          <a:lstStyle/>
          <a:p>
            <a:pPr defTabSz="914400"/>
            <a:r>
              <a:rPr lang="sv-SE" sz="2400" b="1" dirty="0">
                <a:solidFill>
                  <a:srgbClr val="0070C0"/>
                </a:solidFill>
              </a:rPr>
              <a:t>Budget och Prognos - Beroenden och flöden</a:t>
            </a:r>
          </a:p>
        </p:txBody>
      </p:sp>
      <p:sp>
        <p:nvSpPr>
          <p:cNvPr id="39" name="Oval 244"/>
          <p:cNvSpPr/>
          <p:nvPr/>
        </p:nvSpPr>
        <p:spPr bwMode="auto">
          <a:xfrm>
            <a:off x="6133156" y="6398338"/>
            <a:ext cx="149199" cy="18562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1600" b="1" dirty="0">
              <a:solidFill>
                <a:prstClr val="white"/>
              </a:solidFill>
            </a:endParaRPr>
          </a:p>
        </p:txBody>
      </p:sp>
      <p:sp>
        <p:nvSpPr>
          <p:cNvPr id="40" name="textruta 39"/>
          <p:cNvSpPr txBox="1"/>
          <p:nvPr/>
        </p:nvSpPr>
        <p:spPr>
          <a:xfrm>
            <a:off x="6236694" y="6352650"/>
            <a:ext cx="1579278" cy="276999"/>
          </a:xfrm>
          <a:prstGeom prst="rect">
            <a:avLst/>
          </a:prstGeom>
          <a:noFill/>
        </p:spPr>
        <p:txBody>
          <a:bodyPr wrap="none" rtlCol="0">
            <a:spAutoFit/>
          </a:bodyPr>
          <a:lstStyle/>
          <a:p>
            <a:pPr defTabSz="914400"/>
            <a:r>
              <a:rPr lang="sv-SE" sz="1200" dirty="0">
                <a:solidFill>
                  <a:prstClr val="black"/>
                </a:solidFill>
              </a:rPr>
              <a:t>= Informationsflöden</a:t>
            </a:r>
          </a:p>
        </p:txBody>
      </p:sp>
      <p:cxnSp>
        <p:nvCxnSpPr>
          <p:cNvPr id="48" name="Rak pil 47"/>
          <p:cNvCxnSpPr>
            <a:endCxn id="77" idx="1"/>
          </p:cNvCxnSpPr>
          <p:nvPr/>
        </p:nvCxnSpPr>
        <p:spPr>
          <a:xfrm>
            <a:off x="1889890" y="5603727"/>
            <a:ext cx="3016930" cy="62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9" name="Oval 244"/>
          <p:cNvSpPr/>
          <p:nvPr/>
        </p:nvSpPr>
        <p:spPr bwMode="auto">
          <a:xfrm>
            <a:off x="3966071" y="5409160"/>
            <a:ext cx="270030" cy="36004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A</a:t>
            </a:r>
          </a:p>
        </p:txBody>
      </p:sp>
      <p:sp>
        <p:nvSpPr>
          <p:cNvPr id="13" name="Rektangel 12"/>
          <p:cNvSpPr/>
          <p:nvPr/>
        </p:nvSpPr>
        <p:spPr>
          <a:xfrm>
            <a:off x="7187079" y="5279170"/>
            <a:ext cx="309710" cy="268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white"/>
              </a:solidFill>
            </a:endParaRPr>
          </a:p>
        </p:txBody>
      </p:sp>
      <p:sp>
        <p:nvSpPr>
          <p:cNvPr id="46" name="Flödesschema: Process 45"/>
          <p:cNvSpPr/>
          <p:nvPr/>
        </p:nvSpPr>
        <p:spPr>
          <a:xfrm>
            <a:off x="6676004" y="1563550"/>
            <a:ext cx="1122656"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Uppsättning av processflödet</a:t>
            </a:r>
          </a:p>
        </p:txBody>
      </p:sp>
      <p:sp>
        <p:nvSpPr>
          <p:cNvPr id="61" name="Flödesschema: Process 60"/>
          <p:cNvSpPr/>
          <p:nvPr/>
        </p:nvSpPr>
        <p:spPr>
          <a:xfrm>
            <a:off x="5821503" y="5201255"/>
            <a:ext cx="780297" cy="781534"/>
          </a:xfrm>
          <a:prstGeom prst="flowChartProcess">
            <a:avLst/>
          </a:prstGeom>
          <a:ln w="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Personal</a:t>
            </a:r>
          </a:p>
          <a:p>
            <a:pPr algn="ctr" defTabSz="914400"/>
            <a:r>
              <a:rPr lang="sv-SE" sz="1000" dirty="0">
                <a:solidFill>
                  <a:prstClr val="white"/>
                </a:solidFill>
              </a:rPr>
              <a:t>budget</a:t>
            </a:r>
          </a:p>
        </p:txBody>
      </p:sp>
      <p:sp>
        <p:nvSpPr>
          <p:cNvPr id="62" name="Flödesschema: Process 61"/>
          <p:cNvSpPr/>
          <p:nvPr/>
        </p:nvSpPr>
        <p:spPr>
          <a:xfrm>
            <a:off x="6674749" y="5191972"/>
            <a:ext cx="800912" cy="764692"/>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err="1">
                <a:solidFill>
                  <a:prstClr val="white"/>
                </a:solidFill>
              </a:rPr>
              <a:t>Avskrivn</a:t>
            </a:r>
            <a:r>
              <a:rPr lang="sv-SE" sz="1000" dirty="0">
                <a:solidFill>
                  <a:prstClr val="white"/>
                </a:solidFill>
              </a:rPr>
              <a:t>.</a:t>
            </a:r>
            <a:br>
              <a:rPr lang="sv-SE" sz="1000" dirty="0">
                <a:solidFill>
                  <a:prstClr val="white"/>
                </a:solidFill>
              </a:rPr>
            </a:br>
            <a:r>
              <a:rPr lang="sv-SE" sz="1000" dirty="0">
                <a:solidFill>
                  <a:prstClr val="white"/>
                </a:solidFill>
              </a:rPr>
              <a:t>budget</a:t>
            </a:r>
          </a:p>
        </p:txBody>
      </p:sp>
      <p:sp>
        <p:nvSpPr>
          <p:cNvPr id="63" name="Flödesschema: Process 62"/>
          <p:cNvSpPr/>
          <p:nvPr/>
        </p:nvSpPr>
        <p:spPr>
          <a:xfrm>
            <a:off x="7527995" y="5186600"/>
            <a:ext cx="780297" cy="770063"/>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Konto</a:t>
            </a:r>
          </a:p>
          <a:p>
            <a:pPr algn="ctr" defTabSz="914400"/>
            <a:r>
              <a:rPr lang="sv-SE" sz="1000" dirty="0">
                <a:solidFill>
                  <a:prstClr val="white"/>
                </a:solidFill>
              </a:rPr>
              <a:t>Inmatning</a:t>
            </a:r>
          </a:p>
          <a:p>
            <a:pPr algn="ctr" defTabSz="914400"/>
            <a:r>
              <a:rPr lang="sv-SE" sz="1000" dirty="0" err="1">
                <a:solidFill>
                  <a:prstClr val="white"/>
                </a:solidFill>
              </a:rPr>
              <a:t>Övr</a:t>
            </a:r>
            <a:r>
              <a:rPr lang="sv-SE" sz="1000" dirty="0">
                <a:solidFill>
                  <a:prstClr val="white"/>
                </a:solidFill>
              </a:rPr>
              <a:t> I/K</a:t>
            </a:r>
          </a:p>
        </p:txBody>
      </p:sp>
      <p:sp>
        <p:nvSpPr>
          <p:cNvPr id="41" name="Oval 244"/>
          <p:cNvSpPr/>
          <p:nvPr/>
        </p:nvSpPr>
        <p:spPr bwMode="auto">
          <a:xfrm>
            <a:off x="6072741" y="4977786"/>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4</a:t>
            </a:r>
          </a:p>
        </p:txBody>
      </p:sp>
      <p:sp>
        <p:nvSpPr>
          <p:cNvPr id="42" name="Oval 244"/>
          <p:cNvSpPr/>
          <p:nvPr/>
        </p:nvSpPr>
        <p:spPr bwMode="auto">
          <a:xfrm>
            <a:off x="6940617" y="4977786"/>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5</a:t>
            </a:r>
          </a:p>
        </p:txBody>
      </p:sp>
      <p:sp>
        <p:nvSpPr>
          <p:cNvPr id="43" name="Oval 244"/>
          <p:cNvSpPr/>
          <p:nvPr/>
        </p:nvSpPr>
        <p:spPr bwMode="auto">
          <a:xfrm>
            <a:off x="7765491" y="4960202"/>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6</a:t>
            </a:r>
          </a:p>
        </p:txBody>
      </p:sp>
      <p:cxnSp>
        <p:nvCxnSpPr>
          <p:cNvPr id="60" name="Rak pil 59"/>
          <p:cNvCxnSpPr>
            <a:stCxn id="20" idx="2"/>
          </p:cNvCxnSpPr>
          <p:nvPr/>
        </p:nvCxnSpPr>
        <p:spPr>
          <a:xfrm flipH="1">
            <a:off x="6025421" y="2176199"/>
            <a:ext cx="18" cy="2276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244"/>
          <p:cNvSpPr/>
          <p:nvPr/>
        </p:nvSpPr>
        <p:spPr bwMode="auto">
          <a:xfrm>
            <a:off x="5879295" y="2826086"/>
            <a:ext cx="270030" cy="36004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B</a:t>
            </a:r>
          </a:p>
        </p:txBody>
      </p:sp>
      <p:cxnSp>
        <p:nvCxnSpPr>
          <p:cNvPr id="65" name="Rak pil 64"/>
          <p:cNvCxnSpPr>
            <a:stCxn id="46" idx="2"/>
          </p:cNvCxnSpPr>
          <p:nvPr/>
        </p:nvCxnSpPr>
        <p:spPr>
          <a:xfrm flipH="1">
            <a:off x="7237332" y="2176199"/>
            <a:ext cx="1" cy="2276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Oval 244"/>
          <p:cNvSpPr/>
          <p:nvPr/>
        </p:nvSpPr>
        <p:spPr bwMode="auto">
          <a:xfrm>
            <a:off x="7093224" y="2826086"/>
            <a:ext cx="270030" cy="36004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C</a:t>
            </a:r>
          </a:p>
        </p:txBody>
      </p:sp>
      <p:sp>
        <p:nvSpPr>
          <p:cNvPr id="71" name="Oval 244"/>
          <p:cNvSpPr/>
          <p:nvPr/>
        </p:nvSpPr>
        <p:spPr bwMode="auto">
          <a:xfrm>
            <a:off x="7107221" y="1344659"/>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2</a:t>
            </a:r>
          </a:p>
        </p:txBody>
      </p:sp>
      <p:sp>
        <p:nvSpPr>
          <p:cNvPr id="68" name="Rektangel 67"/>
          <p:cNvSpPr/>
          <p:nvPr/>
        </p:nvSpPr>
        <p:spPr>
          <a:xfrm>
            <a:off x="4876558" y="4775988"/>
            <a:ext cx="231062" cy="31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black"/>
              </a:solidFill>
            </a:endParaRPr>
          </a:p>
        </p:txBody>
      </p:sp>
      <p:sp>
        <p:nvSpPr>
          <p:cNvPr id="77" name="Rektangel 76"/>
          <p:cNvSpPr/>
          <p:nvPr/>
        </p:nvSpPr>
        <p:spPr>
          <a:xfrm>
            <a:off x="4906820" y="5450674"/>
            <a:ext cx="231062" cy="31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dirty="0">
              <a:solidFill>
                <a:prstClr val="black"/>
              </a:solidFill>
            </a:endParaRPr>
          </a:p>
        </p:txBody>
      </p:sp>
      <p:pic>
        <p:nvPicPr>
          <p:cNvPr id="84" name="Bildobjekt 8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8524" y="3797080"/>
            <a:ext cx="303242" cy="404996"/>
          </a:xfrm>
          <a:prstGeom prst="rect">
            <a:avLst/>
          </a:prstGeom>
        </p:spPr>
      </p:pic>
      <p:sp>
        <p:nvSpPr>
          <p:cNvPr id="87" name="textruta 86"/>
          <p:cNvSpPr txBox="1"/>
          <p:nvPr/>
        </p:nvSpPr>
        <p:spPr>
          <a:xfrm>
            <a:off x="5381897" y="4232366"/>
            <a:ext cx="854797" cy="215444"/>
          </a:xfrm>
          <a:prstGeom prst="rect">
            <a:avLst/>
          </a:prstGeom>
          <a:noFill/>
        </p:spPr>
        <p:txBody>
          <a:bodyPr wrap="square" rtlCol="0">
            <a:spAutoFit/>
          </a:bodyPr>
          <a:lstStyle/>
          <a:p>
            <a:pPr defTabSz="914400"/>
            <a:r>
              <a:rPr lang="sv-SE" sz="800" b="1" dirty="0">
                <a:solidFill>
                  <a:prstClr val="black"/>
                </a:solidFill>
              </a:rPr>
              <a:t>Godkännare</a:t>
            </a:r>
          </a:p>
        </p:txBody>
      </p:sp>
      <p:sp>
        <p:nvSpPr>
          <p:cNvPr id="44" name="Flödesschema: Process 43"/>
          <p:cNvSpPr/>
          <p:nvPr/>
        </p:nvSpPr>
        <p:spPr>
          <a:xfrm>
            <a:off x="3510958" y="1109302"/>
            <a:ext cx="1374551" cy="1266887"/>
          </a:xfrm>
          <a:prstGeom prst="flowChartProcess">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br>
              <a:rPr lang="sv-SE" sz="600" dirty="0">
                <a:solidFill>
                  <a:prstClr val="white"/>
                </a:solidFill>
              </a:rPr>
            </a:br>
            <a:r>
              <a:rPr lang="sv-SE" sz="1400" b="1" dirty="0">
                <a:solidFill>
                  <a:srgbClr val="44546A"/>
                </a:solidFill>
              </a:rPr>
              <a:t>Ekonomi</a:t>
            </a:r>
            <a:endParaRPr lang="sv-SE" sz="1000" b="1" dirty="0">
              <a:solidFill>
                <a:srgbClr val="44546A"/>
              </a:solidFill>
            </a:endParaRPr>
          </a:p>
          <a:p>
            <a:pPr algn="ctr" defTabSz="914400"/>
            <a:endParaRPr lang="sv-SE" sz="1000" dirty="0">
              <a:solidFill>
                <a:prstClr val="white"/>
              </a:solidFill>
            </a:endParaRPr>
          </a:p>
        </p:txBody>
      </p:sp>
      <p:sp>
        <p:nvSpPr>
          <p:cNvPr id="45" name="Flödesschema: Process 44"/>
          <p:cNvSpPr/>
          <p:nvPr/>
        </p:nvSpPr>
        <p:spPr>
          <a:xfrm>
            <a:off x="3623465" y="1556012"/>
            <a:ext cx="780297"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Ekonomirapport</a:t>
            </a:r>
          </a:p>
        </p:txBody>
      </p:sp>
      <p:sp>
        <p:nvSpPr>
          <p:cNvPr id="47" name="Flödesschema: Process 46"/>
          <p:cNvSpPr/>
          <p:nvPr/>
        </p:nvSpPr>
        <p:spPr>
          <a:xfrm>
            <a:off x="3723768" y="1618471"/>
            <a:ext cx="780297"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Ekonomirapport</a:t>
            </a:r>
          </a:p>
        </p:txBody>
      </p:sp>
      <p:sp>
        <p:nvSpPr>
          <p:cNvPr id="50" name="Flödesschema: Process 49"/>
          <p:cNvSpPr/>
          <p:nvPr/>
        </p:nvSpPr>
        <p:spPr>
          <a:xfrm>
            <a:off x="3824072" y="1668231"/>
            <a:ext cx="780297"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Ekonomi</a:t>
            </a:r>
          </a:p>
          <a:p>
            <a:pPr algn="ctr" defTabSz="914400"/>
            <a:r>
              <a:rPr lang="sv-SE" sz="1000" dirty="0">
                <a:solidFill>
                  <a:prstClr val="white"/>
                </a:solidFill>
              </a:rPr>
              <a:t>rapport</a:t>
            </a:r>
          </a:p>
        </p:txBody>
      </p:sp>
      <p:cxnSp>
        <p:nvCxnSpPr>
          <p:cNvPr id="6" name="Rak pil 5"/>
          <p:cNvCxnSpPr/>
          <p:nvPr/>
        </p:nvCxnSpPr>
        <p:spPr>
          <a:xfrm>
            <a:off x="1861897" y="1614679"/>
            <a:ext cx="1623087" cy="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Flödesschema: Process 50"/>
          <p:cNvSpPr/>
          <p:nvPr/>
        </p:nvSpPr>
        <p:spPr>
          <a:xfrm>
            <a:off x="3513291" y="2679963"/>
            <a:ext cx="1197964" cy="1266887"/>
          </a:xfrm>
          <a:prstGeom prst="flowChartProcess">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br>
              <a:rPr lang="sv-SE" sz="600" dirty="0">
                <a:solidFill>
                  <a:prstClr val="white"/>
                </a:solidFill>
              </a:rPr>
            </a:br>
            <a:r>
              <a:rPr lang="sv-SE" sz="1400" b="1" dirty="0">
                <a:solidFill>
                  <a:srgbClr val="44546A"/>
                </a:solidFill>
              </a:rPr>
              <a:t>Personal</a:t>
            </a:r>
            <a:endParaRPr lang="sv-SE" sz="1000" b="1" dirty="0">
              <a:solidFill>
                <a:srgbClr val="44546A"/>
              </a:solidFill>
            </a:endParaRPr>
          </a:p>
          <a:p>
            <a:pPr algn="ctr" defTabSz="914400"/>
            <a:endParaRPr lang="sv-SE" sz="1000" dirty="0">
              <a:solidFill>
                <a:prstClr val="white"/>
              </a:solidFill>
            </a:endParaRPr>
          </a:p>
        </p:txBody>
      </p:sp>
      <p:sp>
        <p:nvSpPr>
          <p:cNvPr id="53" name="Flödesschema: Process 52"/>
          <p:cNvSpPr/>
          <p:nvPr/>
        </p:nvSpPr>
        <p:spPr>
          <a:xfrm>
            <a:off x="3566160" y="3163995"/>
            <a:ext cx="1045029" cy="612648"/>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white"/>
                </a:solidFill>
              </a:rPr>
              <a:t>Personal</a:t>
            </a:r>
          </a:p>
          <a:p>
            <a:pPr algn="ctr" defTabSz="914400"/>
            <a:r>
              <a:rPr lang="sv-SE" sz="1000" dirty="0">
                <a:solidFill>
                  <a:prstClr val="white"/>
                </a:solidFill>
              </a:rPr>
              <a:t>rapport</a:t>
            </a:r>
            <a:br>
              <a:rPr lang="sv-SE" sz="1000" dirty="0">
                <a:solidFill>
                  <a:prstClr val="white"/>
                </a:solidFill>
              </a:rPr>
            </a:br>
            <a:r>
              <a:rPr lang="sv-SE" sz="1000" dirty="0">
                <a:solidFill>
                  <a:prstClr val="white"/>
                </a:solidFill>
              </a:rPr>
              <a:t>(avstämning)</a:t>
            </a:r>
          </a:p>
        </p:txBody>
      </p:sp>
      <p:cxnSp>
        <p:nvCxnSpPr>
          <p:cNvPr id="55" name="Rak pil 54"/>
          <p:cNvCxnSpPr/>
          <p:nvPr/>
        </p:nvCxnSpPr>
        <p:spPr>
          <a:xfrm>
            <a:off x="1872207" y="2944363"/>
            <a:ext cx="1680890" cy="209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 name="Rektangel 2"/>
          <p:cNvSpPr/>
          <p:nvPr/>
        </p:nvSpPr>
        <p:spPr>
          <a:xfrm>
            <a:off x="1813311" y="1116679"/>
            <a:ext cx="1469132" cy="4933950"/>
          </a:xfrm>
          <a:prstGeom prst="rect">
            <a:avLst/>
          </a:prstGeom>
          <a:solidFill>
            <a:schemeClr val="accent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dirty="0">
                <a:solidFill>
                  <a:prstClr val="white"/>
                </a:solidFill>
              </a:rPr>
              <a:t>Fakta och</a:t>
            </a:r>
          </a:p>
          <a:p>
            <a:pPr algn="ctr" defTabSz="914400"/>
            <a:r>
              <a:rPr lang="sv-SE" dirty="0">
                <a:solidFill>
                  <a:prstClr val="white"/>
                </a:solidFill>
              </a:rPr>
              <a:t>dimensioner</a:t>
            </a:r>
          </a:p>
        </p:txBody>
      </p:sp>
      <p:sp>
        <p:nvSpPr>
          <p:cNvPr id="2" name="textruta 1"/>
          <p:cNvSpPr txBox="1"/>
          <p:nvPr/>
        </p:nvSpPr>
        <p:spPr>
          <a:xfrm>
            <a:off x="562789" y="1958194"/>
            <a:ext cx="1096775" cy="584775"/>
          </a:xfrm>
          <a:prstGeom prst="rect">
            <a:avLst/>
          </a:prstGeom>
          <a:noFill/>
        </p:spPr>
        <p:txBody>
          <a:bodyPr wrap="none" rtlCol="0">
            <a:spAutoFit/>
          </a:bodyPr>
          <a:lstStyle/>
          <a:p>
            <a:pPr defTabSz="914400"/>
            <a:r>
              <a:rPr lang="sv-SE" sz="800" dirty="0">
                <a:solidFill>
                  <a:prstClr val="white">
                    <a:lumMod val="75000"/>
                  </a:prstClr>
                </a:solidFill>
              </a:rPr>
              <a:t>Huvudboksposter</a:t>
            </a:r>
          </a:p>
          <a:p>
            <a:pPr defTabSz="914400"/>
            <a:r>
              <a:rPr lang="sv-SE" sz="800" dirty="0">
                <a:solidFill>
                  <a:prstClr val="white">
                    <a:lumMod val="75000"/>
                  </a:prstClr>
                </a:solidFill>
              </a:rPr>
              <a:t>Anläggningsregister</a:t>
            </a:r>
          </a:p>
          <a:p>
            <a:pPr defTabSz="914400"/>
            <a:r>
              <a:rPr lang="sv-SE" sz="800" dirty="0">
                <a:solidFill>
                  <a:prstClr val="white">
                    <a:lumMod val="75000"/>
                  </a:prstClr>
                </a:solidFill>
              </a:rPr>
              <a:t>Registerdata</a:t>
            </a:r>
          </a:p>
          <a:p>
            <a:pPr defTabSz="914400"/>
            <a:r>
              <a:rPr lang="sv-SE" sz="800" dirty="0">
                <a:solidFill>
                  <a:prstClr val="white">
                    <a:lumMod val="75000"/>
                  </a:prstClr>
                </a:solidFill>
              </a:rPr>
              <a:t>kodplan</a:t>
            </a:r>
          </a:p>
        </p:txBody>
      </p:sp>
      <p:sp>
        <p:nvSpPr>
          <p:cNvPr id="54" name="textruta 53"/>
          <p:cNvSpPr txBox="1"/>
          <p:nvPr/>
        </p:nvSpPr>
        <p:spPr>
          <a:xfrm>
            <a:off x="436228" y="3289583"/>
            <a:ext cx="1028483" cy="1077218"/>
          </a:xfrm>
          <a:prstGeom prst="rect">
            <a:avLst/>
          </a:prstGeom>
          <a:noFill/>
        </p:spPr>
        <p:txBody>
          <a:bodyPr wrap="square" rtlCol="0">
            <a:spAutoFit/>
          </a:bodyPr>
          <a:lstStyle/>
          <a:p>
            <a:pPr defTabSz="914400"/>
            <a:r>
              <a:rPr lang="sv-SE" sz="800" dirty="0">
                <a:solidFill>
                  <a:prstClr val="white">
                    <a:lumMod val="75000"/>
                  </a:prstClr>
                </a:solidFill>
              </a:rPr>
              <a:t>Personalregister</a:t>
            </a:r>
          </a:p>
          <a:p>
            <a:pPr defTabSz="914400"/>
            <a:r>
              <a:rPr lang="sv-SE" sz="800" dirty="0">
                <a:solidFill>
                  <a:prstClr val="white">
                    <a:lumMod val="75000"/>
                  </a:prstClr>
                </a:solidFill>
              </a:rPr>
              <a:t>Anställningar</a:t>
            </a:r>
          </a:p>
          <a:p>
            <a:pPr defTabSz="914400"/>
            <a:r>
              <a:rPr lang="sv-SE" sz="800" dirty="0">
                <a:solidFill>
                  <a:prstClr val="white">
                    <a:lumMod val="75000"/>
                  </a:prstClr>
                </a:solidFill>
              </a:rPr>
              <a:t>Ersättningar</a:t>
            </a:r>
          </a:p>
          <a:p>
            <a:pPr defTabSz="914400"/>
            <a:r>
              <a:rPr lang="sv-SE" sz="800" dirty="0">
                <a:solidFill>
                  <a:prstClr val="white">
                    <a:lumMod val="75000"/>
                  </a:prstClr>
                </a:solidFill>
              </a:rPr>
              <a:t>Konteringar</a:t>
            </a:r>
          </a:p>
          <a:p>
            <a:endParaRPr lang="sv-SE" sz="800" dirty="0">
              <a:solidFill>
                <a:prstClr val="white">
                  <a:lumMod val="75000"/>
                </a:prstClr>
              </a:solidFill>
            </a:endParaRPr>
          </a:p>
          <a:p>
            <a:r>
              <a:rPr lang="sv-SE" sz="800" dirty="0">
                <a:solidFill>
                  <a:prstClr val="white">
                    <a:lumMod val="75000"/>
                  </a:prstClr>
                </a:solidFill>
              </a:rPr>
              <a:t>Konteringar personal</a:t>
            </a:r>
          </a:p>
          <a:p>
            <a:pPr defTabSz="914400"/>
            <a:endParaRPr lang="sv-SE" sz="800" dirty="0">
              <a:solidFill>
                <a:prstClr val="white">
                  <a:lumMod val="75000"/>
                </a:prstClr>
              </a:solidFill>
            </a:endParaRPr>
          </a:p>
        </p:txBody>
      </p:sp>
      <p:sp>
        <p:nvSpPr>
          <p:cNvPr id="52" name="Rektangulär 51"/>
          <p:cNvSpPr/>
          <p:nvPr/>
        </p:nvSpPr>
        <p:spPr>
          <a:xfrm>
            <a:off x="7507485" y="2342414"/>
            <a:ext cx="1537035" cy="663268"/>
          </a:xfrm>
          <a:prstGeom prst="wedgeRectCallout">
            <a:avLst>
              <a:gd name="adj1" fmla="val -42813"/>
              <a:gd name="adj2" fmla="val -8482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sv-SE" sz="1000" dirty="0">
                <a:solidFill>
                  <a:prstClr val="black"/>
                </a:solidFill>
              </a:rPr>
              <a:t>Vad, när, av vem och vem ska godkänna</a:t>
            </a:r>
          </a:p>
        </p:txBody>
      </p:sp>
      <p:sp>
        <p:nvSpPr>
          <p:cNvPr id="58" name="Flödesschema: Process 57"/>
          <p:cNvSpPr/>
          <p:nvPr/>
        </p:nvSpPr>
        <p:spPr>
          <a:xfrm>
            <a:off x="4885509" y="5200223"/>
            <a:ext cx="901337" cy="769503"/>
          </a:xfrm>
          <a:prstGeom prst="flowChartProcess">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500" dirty="0">
              <a:solidFill>
                <a:prstClr val="white"/>
              </a:solidFill>
            </a:endParaRPr>
          </a:p>
          <a:p>
            <a:pPr algn="ctr" defTabSz="914400"/>
            <a:r>
              <a:rPr lang="sv-SE" sz="1000" dirty="0">
                <a:solidFill>
                  <a:prstClr val="white"/>
                </a:solidFill>
              </a:rPr>
              <a:t>Fördelningar (tak och ramar)</a:t>
            </a:r>
          </a:p>
        </p:txBody>
      </p:sp>
      <p:sp>
        <p:nvSpPr>
          <p:cNvPr id="59" name="Oval 244"/>
          <p:cNvSpPr/>
          <p:nvPr/>
        </p:nvSpPr>
        <p:spPr bwMode="auto">
          <a:xfrm>
            <a:off x="5223391" y="4976754"/>
            <a:ext cx="270030" cy="36004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b="1" dirty="0">
                <a:solidFill>
                  <a:prstClr val="white"/>
                </a:solidFill>
              </a:rPr>
              <a:t>3</a:t>
            </a:r>
          </a:p>
        </p:txBody>
      </p:sp>
      <p:sp>
        <p:nvSpPr>
          <p:cNvPr id="64" name="Magnetskiva 30"/>
          <p:cNvSpPr/>
          <p:nvPr/>
        </p:nvSpPr>
        <p:spPr>
          <a:xfrm>
            <a:off x="185051" y="4457582"/>
            <a:ext cx="1226792" cy="821588"/>
          </a:xfrm>
          <a:prstGeom prst="flowChartMagneticDisk">
            <a:avLst/>
          </a:prstGeom>
          <a:effectLst/>
        </p:spPr>
        <p:style>
          <a:lnRef idx="3">
            <a:schemeClr val="lt1"/>
          </a:lnRef>
          <a:fillRef idx="1">
            <a:schemeClr val="accent1"/>
          </a:fillRef>
          <a:effectRef idx="1">
            <a:schemeClr val="accent1"/>
          </a:effectRef>
          <a:fontRef idx="minor">
            <a:schemeClr val="lt1"/>
          </a:fontRef>
        </p:style>
        <p:txBody>
          <a:bodyPr rtlCol="0" anchor="ctr"/>
          <a:lstStyle/>
          <a:p>
            <a:pPr algn="ctr" defTabSz="914400"/>
            <a:r>
              <a:rPr lang="sv-SE" sz="1000" dirty="0">
                <a:solidFill>
                  <a:prstClr val="white"/>
                </a:solidFill>
              </a:rPr>
              <a:t>Tjänsteplanerings-system</a:t>
            </a:r>
          </a:p>
          <a:p>
            <a:pPr algn="ctr" defTabSz="914400"/>
            <a:r>
              <a:rPr lang="sv-SE" sz="1000" dirty="0">
                <a:solidFill>
                  <a:prstClr val="white"/>
                </a:solidFill>
              </a:rPr>
              <a:t>(</a:t>
            </a:r>
            <a:r>
              <a:rPr lang="sv-SE" sz="1000" dirty="0" err="1">
                <a:solidFill>
                  <a:prstClr val="white"/>
                </a:solidFill>
              </a:rPr>
              <a:t>Retendo</a:t>
            </a:r>
            <a:r>
              <a:rPr lang="sv-SE" sz="1000" dirty="0">
                <a:solidFill>
                  <a:prstClr val="white"/>
                </a:solidFill>
              </a:rPr>
              <a:t>)</a:t>
            </a:r>
          </a:p>
        </p:txBody>
      </p:sp>
      <p:cxnSp>
        <p:nvCxnSpPr>
          <p:cNvPr id="66" name="Rak pil 11"/>
          <p:cNvCxnSpPr/>
          <p:nvPr/>
        </p:nvCxnSpPr>
        <p:spPr>
          <a:xfrm>
            <a:off x="1377224" y="4425249"/>
            <a:ext cx="40146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5"/>
          <a:stretch>
            <a:fillRect/>
          </a:stretch>
        </p:blipFill>
        <p:spPr>
          <a:xfrm>
            <a:off x="853349" y="4176347"/>
            <a:ext cx="523875" cy="542925"/>
          </a:xfrm>
          <a:prstGeom prst="rect">
            <a:avLst/>
          </a:prstGeom>
        </p:spPr>
      </p:pic>
    </p:spTree>
    <p:extLst>
      <p:ext uri="{BB962C8B-B14F-4D97-AF65-F5344CB8AC3E}">
        <p14:creationId xmlns:p14="http://schemas.microsoft.com/office/powerpoint/2010/main" val="2837408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B43C6-7C4B-4C76-97EE-2014CE19DAEC}"/>
              </a:ext>
            </a:extLst>
          </p:cNvPr>
          <p:cNvSpPr>
            <a:spLocks noGrp="1"/>
          </p:cNvSpPr>
          <p:nvPr>
            <p:ph type="title"/>
          </p:nvPr>
        </p:nvSpPr>
        <p:spPr>
          <a:xfrm>
            <a:off x="629100" y="1137113"/>
            <a:ext cx="8281194" cy="3650324"/>
          </a:xfrm>
        </p:spPr>
        <p:txBody>
          <a:bodyPr/>
          <a:lstStyle/>
          <a:p>
            <a:pPr>
              <a:lnSpc>
                <a:spcPct val="100000"/>
              </a:lnSpc>
            </a:pPr>
            <a:r>
              <a:rPr lang="sv-SE" dirty="0">
                <a:solidFill>
                  <a:srgbClr val="0070C0"/>
                </a:solidFill>
              </a:rPr>
              <a:t>Fliken ”Anställda”</a:t>
            </a:r>
            <a:br>
              <a:rPr lang="sv-SE" dirty="0">
                <a:solidFill>
                  <a:srgbClr val="0070C0"/>
                </a:solidFill>
              </a:rPr>
            </a:br>
            <a:br>
              <a:rPr lang="sv-SE" dirty="0">
                <a:solidFill>
                  <a:srgbClr val="0070C0"/>
                </a:solidFill>
              </a:rPr>
            </a:br>
            <a:br>
              <a:rPr lang="sv-SE" dirty="0">
                <a:solidFill>
                  <a:srgbClr val="0070C0"/>
                </a:solidFill>
              </a:rPr>
            </a:br>
            <a:br>
              <a:rPr lang="sv-SE" dirty="0">
                <a:solidFill>
                  <a:srgbClr val="0070C0"/>
                </a:solidFill>
              </a:rPr>
            </a:br>
            <a:r>
              <a:rPr lang="sv-SE" dirty="0">
                <a:solidFill>
                  <a:srgbClr val="0070C0"/>
                </a:solidFill>
              </a:rPr>
              <a:t>* Nyanställda </a:t>
            </a:r>
            <a:r>
              <a:rPr lang="sv-SE" b="0" dirty="0">
                <a:solidFill>
                  <a:srgbClr val="0070C0"/>
                </a:solidFill>
              </a:rPr>
              <a:t>under ”Visa resursnivå”</a:t>
            </a:r>
            <a:br>
              <a:rPr lang="sv-SE" b="0" dirty="0">
                <a:solidFill>
                  <a:srgbClr val="0070C0"/>
                </a:solidFill>
              </a:rPr>
            </a:br>
            <a:r>
              <a:rPr lang="sv-SE" b="0" dirty="0">
                <a:solidFill>
                  <a:srgbClr val="0070C0"/>
                </a:solidFill>
              </a:rPr>
              <a:t> </a:t>
            </a:r>
            <a:r>
              <a:rPr lang="sv-SE" b="0" dirty="0" err="1">
                <a:solidFill>
                  <a:srgbClr val="0070C0"/>
                </a:solidFill>
              </a:rPr>
              <a:t>Ev</a:t>
            </a:r>
            <a:r>
              <a:rPr lang="sv-SE" b="0" dirty="0">
                <a:solidFill>
                  <a:srgbClr val="0070C0"/>
                </a:solidFill>
              </a:rPr>
              <a:t> kommentarer till Nyanställd se under rapportflik:</a:t>
            </a:r>
            <a:br>
              <a:rPr lang="sv-SE" b="0" dirty="0">
                <a:solidFill>
                  <a:srgbClr val="0070C0"/>
                </a:solidFill>
              </a:rPr>
            </a:br>
            <a:br>
              <a:rPr lang="sv-SE" b="0" dirty="0">
                <a:solidFill>
                  <a:srgbClr val="0070C0"/>
                </a:solidFill>
              </a:rPr>
            </a:br>
            <a:br>
              <a:rPr lang="sv-SE" b="0" dirty="0">
                <a:solidFill>
                  <a:srgbClr val="0070C0"/>
                </a:solidFill>
              </a:rPr>
            </a:br>
            <a:br>
              <a:rPr lang="sv-SE" b="0" dirty="0">
                <a:solidFill>
                  <a:srgbClr val="0070C0"/>
                </a:solidFill>
              </a:rPr>
            </a:br>
            <a:br>
              <a:rPr lang="sv-SE" b="0" dirty="0">
                <a:solidFill>
                  <a:srgbClr val="0070C0"/>
                </a:solidFill>
              </a:rPr>
            </a:br>
            <a:r>
              <a:rPr lang="sv-SE" b="0" dirty="0">
                <a:solidFill>
                  <a:srgbClr val="0070C0"/>
                </a:solidFill>
              </a:rPr>
              <a:t>* </a:t>
            </a:r>
            <a:r>
              <a:rPr lang="sv-SE" dirty="0">
                <a:solidFill>
                  <a:srgbClr val="0070C0"/>
                </a:solidFill>
              </a:rPr>
              <a:t>Saknas</a:t>
            </a:r>
            <a:r>
              <a:rPr lang="sv-SE" b="0" dirty="0">
                <a:solidFill>
                  <a:srgbClr val="0070C0"/>
                </a:solidFill>
              </a:rPr>
              <a:t> under ”Visa resursnivå!</a:t>
            </a:r>
            <a:br>
              <a:rPr lang="sv-SE" b="0" dirty="0">
                <a:solidFill>
                  <a:srgbClr val="0070C0"/>
                </a:solidFill>
              </a:rPr>
            </a:br>
            <a:r>
              <a:rPr lang="sv-SE" b="0" dirty="0">
                <a:solidFill>
                  <a:srgbClr val="0070C0"/>
                </a:solidFill>
              </a:rPr>
              <a:t>   Klicka på saknas och transaktioner</a:t>
            </a:r>
            <a:br>
              <a:rPr lang="sv-SE" b="0" dirty="0">
                <a:solidFill>
                  <a:srgbClr val="0070C0"/>
                </a:solidFill>
              </a:rPr>
            </a:br>
            <a:r>
              <a:rPr lang="sv-SE" b="0" dirty="0">
                <a:solidFill>
                  <a:srgbClr val="0070C0"/>
                </a:solidFill>
              </a:rPr>
              <a:t>Om man vid val av flik står på annan rad än personal är saknas   alla övriga kostnader och intäkter</a:t>
            </a:r>
          </a:p>
        </p:txBody>
      </p:sp>
      <p:pic>
        <p:nvPicPr>
          <p:cNvPr id="5" name="Platshållare för innehåll 4">
            <a:extLst>
              <a:ext uri="{FF2B5EF4-FFF2-40B4-BE49-F238E27FC236}">
                <a16:creationId xmlns:a16="http://schemas.microsoft.com/office/drawing/2014/main" id="{0D6F238A-4F6A-4E98-9DEC-0BEB9DA9B8C2}"/>
              </a:ext>
            </a:extLst>
          </p:cNvPr>
          <p:cNvPicPr>
            <a:picLocks noGrp="1" noChangeAspect="1"/>
          </p:cNvPicPr>
          <p:nvPr>
            <p:ph idx="1"/>
          </p:nvPr>
        </p:nvPicPr>
        <p:blipFill>
          <a:blip r:embed="rId2"/>
          <a:stretch>
            <a:fillRect/>
          </a:stretch>
        </p:blipFill>
        <p:spPr>
          <a:xfrm>
            <a:off x="629100" y="1666875"/>
            <a:ext cx="8281194" cy="580256"/>
          </a:xfrm>
        </p:spPr>
      </p:pic>
      <p:pic>
        <p:nvPicPr>
          <p:cNvPr id="7" name="Bildobjekt 6">
            <a:extLst>
              <a:ext uri="{FF2B5EF4-FFF2-40B4-BE49-F238E27FC236}">
                <a16:creationId xmlns:a16="http://schemas.microsoft.com/office/drawing/2014/main" id="{CE66704F-4D9E-4164-8257-85F214CC6E4F}"/>
              </a:ext>
            </a:extLst>
          </p:cNvPr>
          <p:cNvPicPr>
            <a:picLocks noChangeAspect="1"/>
          </p:cNvPicPr>
          <p:nvPr/>
        </p:nvPicPr>
        <p:blipFill>
          <a:blip r:embed="rId3"/>
          <a:stretch>
            <a:fillRect/>
          </a:stretch>
        </p:blipFill>
        <p:spPr>
          <a:xfrm>
            <a:off x="5619750" y="3315470"/>
            <a:ext cx="3067050" cy="1295400"/>
          </a:xfrm>
          <a:prstGeom prst="rect">
            <a:avLst/>
          </a:prstGeom>
        </p:spPr>
      </p:pic>
    </p:spTree>
    <p:extLst>
      <p:ext uri="{BB962C8B-B14F-4D97-AF65-F5344CB8AC3E}">
        <p14:creationId xmlns:p14="http://schemas.microsoft.com/office/powerpoint/2010/main" val="290293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7E5C34F-DECD-43F8-8A92-497E23F7C695}"/>
              </a:ext>
            </a:extLst>
          </p:cNvPr>
          <p:cNvSpPr>
            <a:spLocks noGrp="1"/>
          </p:cNvSpPr>
          <p:nvPr>
            <p:ph type="title"/>
          </p:nvPr>
        </p:nvSpPr>
        <p:spPr/>
        <p:txBody>
          <a:bodyPr/>
          <a:lstStyle/>
          <a:p>
            <a:r>
              <a:rPr lang="sv-SE" dirty="0"/>
              <a:t>Kontoinmatning per projekt</a:t>
            </a:r>
          </a:p>
        </p:txBody>
      </p:sp>
    </p:spTree>
    <p:extLst>
      <p:ext uri="{BB962C8B-B14F-4D97-AF65-F5344CB8AC3E}">
        <p14:creationId xmlns:p14="http://schemas.microsoft.com/office/powerpoint/2010/main" val="2375240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0105" y="320042"/>
            <a:ext cx="7912894" cy="652145"/>
          </a:xfrm>
        </p:spPr>
        <p:txBody>
          <a:bodyPr/>
          <a:lstStyle/>
          <a:p>
            <a:r>
              <a:rPr lang="sv-SE" dirty="0">
                <a:solidFill>
                  <a:srgbClr val="0070C0"/>
                </a:solidFill>
              </a:rPr>
              <a:t>Flik för kontoinmatning per projekt </a:t>
            </a:r>
            <a:r>
              <a:rPr lang="sv-SE" b="0" dirty="0">
                <a:solidFill>
                  <a:srgbClr val="0070C0"/>
                </a:solidFill>
              </a:rPr>
              <a:t>(aktivitet)</a:t>
            </a:r>
          </a:p>
        </p:txBody>
      </p:sp>
      <p:sp>
        <p:nvSpPr>
          <p:cNvPr id="3" name="Platshållare för innehåll 2"/>
          <p:cNvSpPr>
            <a:spLocks noGrp="1"/>
          </p:cNvSpPr>
          <p:nvPr>
            <p:ph idx="1"/>
          </p:nvPr>
        </p:nvSpPr>
        <p:spPr>
          <a:xfrm>
            <a:off x="-39757" y="1201089"/>
            <a:ext cx="9243718" cy="3836963"/>
          </a:xfrm>
        </p:spPr>
        <p:txBody>
          <a:bodyPr/>
          <a:lstStyle/>
          <a:p>
            <a:r>
              <a:rPr lang="sv-SE" sz="1250" dirty="0">
                <a:solidFill>
                  <a:srgbClr val="0070C0"/>
                </a:solidFill>
              </a:rPr>
              <a:t>Visar </a:t>
            </a:r>
            <a:r>
              <a:rPr lang="sv-SE" sz="1250" b="1" dirty="0">
                <a:solidFill>
                  <a:srgbClr val="0070C0"/>
                </a:solidFill>
              </a:rPr>
              <a:t>samtliga,</a:t>
            </a:r>
            <a:r>
              <a:rPr lang="sv-SE" sz="1250" dirty="0">
                <a:solidFill>
                  <a:srgbClr val="0070C0"/>
                </a:solidFill>
              </a:rPr>
              <a:t> budgeterade intäkter och kostnader även ej </a:t>
            </a:r>
            <a:r>
              <a:rPr lang="sv-SE" sz="1250" dirty="0" err="1">
                <a:solidFill>
                  <a:srgbClr val="0070C0"/>
                </a:solidFill>
              </a:rPr>
              <a:t>inmatningsbara</a:t>
            </a:r>
            <a:r>
              <a:rPr lang="sv-SE" sz="1250" dirty="0">
                <a:solidFill>
                  <a:srgbClr val="0070C0"/>
                </a:solidFill>
              </a:rPr>
              <a:t> i kontuppgift (lön, avskrivningar, OH, kontor </a:t>
            </a:r>
            <a:r>
              <a:rPr lang="sv-SE" sz="1250" dirty="0" err="1">
                <a:solidFill>
                  <a:srgbClr val="0070C0"/>
                </a:solidFill>
              </a:rPr>
              <a:t>etc</a:t>
            </a:r>
            <a:r>
              <a:rPr lang="sv-SE" sz="1250" dirty="0">
                <a:solidFill>
                  <a:srgbClr val="0070C0"/>
                </a:solidFill>
              </a:rPr>
              <a:t>)</a:t>
            </a:r>
          </a:p>
          <a:p>
            <a:pPr>
              <a:spcBef>
                <a:spcPts val="0"/>
              </a:spcBef>
            </a:pPr>
            <a:r>
              <a:rPr lang="sv-SE" sz="1250" dirty="0">
                <a:solidFill>
                  <a:srgbClr val="0070C0"/>
                </a:solidFill>
              </a:rPr>
              <a:t>Förenklar justering totalsumma/resultat per aktivitet</a:t>
            </a:r>
          </a:p>
          <a:p>
            <a:pPr>
              <a:spcBef>
                <a:spcPts val="0"/>
              </a:spcBef>
            </a:pPr>
            <a:r>
              <a:rPr lang="sv-SE" sz="1250" dirty="0">
                <a:solidFill>
                  <a:srgbClr val="0070C0"/>
                </a:solidFill>
              </a:rPr>
              <a:t>Urvalet att ”tratta ner” via </a:t>
            </a:r>
            <a:r>
              <a:rPr lang="sv-SE" sz="1250" dirty="0" err="1">
                <a:solidFill>
                  <a:srgbClr val="0070C0"/>
                </a:solidFill>
              </a:rPr>
              <a:t>org</a:t>
            </a:r>
            <a:r>
              <a:rPr lang="sv-SE" sz="1250" dirty="0">
                <a:solidFill>
                  <a:srgbClr val="0070C0"/>
                </a:solidFill>
              </a:rPr>
              <a:t>, verksamhet och en aktivitet påverkar inte prestandan som tidigare modell när unika aktiviteter per org. minskar urvalet att välja aktivitet</a:t>
            </a:r>
          </a:p>
          <a:p>
            <a:pPr>
              <a:spcBef>
                <a:spcPts val="0"/>
              </a:spcBef>
            </a:pPr>
            <a:r>
              <a:rPr lang="sv-SE" sz="1250" dirty="0">
                <a:solidFill>
                  <a:srgbClr val="0070C0"/>
                </a:solidFill>
              </a:rPr>
              <a:t>I prognos motsvarande flik, men med inmatning per period (som vanligt)</a:t>
            </a:r>
          </a:p>
        </p:txBody>
      </p:sp>
      <p:pic>
        <p:nvPicPr>
          <p:cNvPr id="4" name="Bildobjekt 3"/>
          <p:cNvPicPr>
            <a:picLocks noChangeAspect="1"/>
          </p:cNvPicPr>
          <p:nvPr/>
        </p:nvPicPr>
        <p:blipFill>
          <a:blip r:embed="rId2"/>
          <a:stretch>
            <a:fillRect/>
          </a:stretch>
        </p:blipFill>
        <p:spPr>
          <a:xfrm>
            <a:off x="27771" y="2446215"/>
            <a:ext cx="9116229" cy="3669809"/>
          </a:xfrm>
          <a:prstGeom prst="rect">
            <a:avLst/>
          </a:prstGeom>
        </p:spPr>
      </p:pic>
      <p:sp>
        <p:nvSpPr>
          <p:cNvPr id="5" name="Ellips 4"/>
          <p:cNvSpPr/>
          <p:nvPr/>
        </p:nvSpPr>
        <p:spPr>
          <a:xfrm>
            <a:off x="883138" y="3407508"/>
            <a:ext cx="758093" cy="242277"/>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3"/>
          <a:stretch>
            <a:fillRect/>
          </a:stretch>
        </p:blipFill>
        <p:spPr>
          <a:xfrm>
            <a:off x="3657600" y="3119571"/>
            <a:ext cx="1172680" cy="409075"/>
          </a:xfrm>
          <a:prstGeom prst="rect">
            <a:avLst/>
          </a:prstGeom>
        </p:spPr>
      </p:pic>
      <p:sp>
        <p:nvSpPr>
          <p:cNvPr id="8" name="Ellips 7"/>
          <p:cNvSpPr/>
          <p:nvPr/>
        </p:nvSpPr>
        <p:spPr>
          <a:xfrm>
            <a:off x="5185507" y="5873747"/>
            <a:ext cx="758093" cy="242277"/>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80066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7E5C34F-DECD-43F8-8A92-497E23F7C695}"/>
              </a:ext>
            </a:extLst>
          </p:cNvPr>
          <p:cNvSpPr>
            <a:spLocks noGrp="1"/>
          </p:cNvSpPr>
          <p:nvPr>
            <p:ph type="title"/>
          </p:nvPr>
        </p:nvSpPr>
        <p:spPr/>
        <p:txBody>
          <a:bodyPr/>
          <a:lstStyle/>
          <a:p>
            <a:r>
              <a:rPr lang="sv-SE" dirty="0"/>
              <a:t>Excelinläsning</a:t>
            </a:r>
            <a:br>
              <a:rPr lang="sv-SE" dirty="0"/>
            </a:br>
            <a:r>
              <a:rPr lang="sv-SE" dirty="0"/>
              <a:t>kontoinmatning personal</a:t>
            </a:r>
          </a:p>
        </p:txBody>
      </p:sp>
    </p:spTree>
    <p:extLst>
      <p:ext uri="{BB962C8B-B14F-4D97-AF65-F5344CB8AC3E}">
        <p14:creationId xmlns:p14="http://schemas.microsoft.com/office/powerpoint/2010/main" val="1135844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6" name="Rektangel 5"/>
          <p:cNvSpPr/>
          <p:nvPr/>
        </p:nvSpPr>
        <p:spPr>
          <a:xfrm>
            <a:off x="7033846" y="3001108"/>
            <a:ext cx="1187939" cy="203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509846" y="3001108"/>
            <a:ext cx="422031" cy="20320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2"/>
          <a:stretch>
            <a:fillRect/>
          </a:stretch>
        </p:blipFill>
        <p:spPr>
          <a:xfrm>
            <a:off x="5931877" y="3204308"/>
            <a:ext cx="642624" cy="122092"/>
          </a:xfrm>
          <a:prstGeom prst="rect">
            <a:avLst/>
          </a:prstGeom>
        </p:spPr>
      </p:pic>
      <p:pic>
        <p:nvPicPr>
          <p:cNvPr id="5" name="Platshållare för innehåll 4"/>
          <p:cNvPicPr>
            <a:picLocks noGrp="1" noChangeAspect="1"/>
          </p:cNvPicPr>
          <p:nvPr>
            <p:ph idx="1"/>
          </p:nvPr>
        </p:nvPicPr>
        <p:blipFill>
          <a:blip r:embed="rId3"/>
          <a:stretch>
            <a:fillRect/>
          </a:stretch>
        </p:blipFill>
        <p:spPr>
          <a:xfrm>
            <a:off x="331200" y="1100096"/>
            <a:ext cx="8627095" cy="5196880"/>
          </a:xfrm>
          <a:prstGeom prst="rect">
            <a:avLst/>
          </a:prstGeom>
        </p:spPr>
      </p:pic>
      <p:sp>
        <p:nvSpPr>
          <p:cNvPr id="9" name="Rektangel 8"/>
          <p:cNvSpPr/>
          <p:nvPr/>
        </p:nvSpPr>
        <p:spPr>
          <a:xfrm>
            <a:off x="525600" y="3398400"/>
            <a:ext cx="626400" cy="7488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koppling 10"/>
          <p:cNvCxnSpPr/>
          <p:nvPr/>
        </p:nvCxnSpPr>
        <p:spPr>
          <a:xfrm>
            <a:off x="914400" y="4199688"/>
            <a:ext cx="0" cy="389736"/>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12" name="Rektangel med rundade hörn 11"/>
          <p:cNvSpPr/>
          <p:nvPr/>
        </p:nvSpPr>
        <p:spPr>
          <a:xfrm>
            <a:off x="525600" y="4589424"/>
            <a:ext cx="1022400" cy="136497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b="1" dirty="0">
              <a:solidFill>
                <a:schemeClr val="bg1">
                  <a:lumMod val="50000"/>
                </a:schemeClr>
              </a:solidFill>
            </a:endParaRPr>
          </a:p>
          <a:p>
            <a:pPr algn="ctr"/>
            <a:r>
              <a:rPr lang="sv-SE" sz="800" b="1" dirty="0">
                <a:solidFill>
                  <a:schemeClr val="bg1">
                    <a:lumMod val="65000"/>
                  </a:schemeClr>
                </a:solidFill>
              </a:rPr>
              <a:t>NYHET </a:t>
            </a:r>
          </a:p>
          <a:p>
            <a:pPr algn="ctr"/>
            <a:r>
              <a:rPr lang="sv-SE" sz="800" b="1" dirty="0">
                <a:solidFill>
                  <a:schemeClr val="bg1">
                    <a:lumMod val="65000"/>
                  </a:schemeClr>
                </a:solidFill>
              </a:rPr>
              <a:t>Namn framgår efter personnr här och i Excelexport.</a:t>
            </a:r>
          </a:p>
          <a:p>
            <a:pPr algn="ctr"/>
            <a:r>
              <a:rPr lang="sv-SE" sz="800" b="1" dirty="0">
                <a:solidFill>
                  <a:schemeClr val="bg1">
                    <a:lumMod val="65000"/>
                  </a:schemeClr>
                </a:solidFill>
              </a:rPr>
              <a:t>Indata från </a:t>
            </a:r>
            <a:r>
              <a:rPr lang="sv-SE" sz="800" b="1" dirty="0" err="1">
                <a:solidFill>
                  <a:schemeClr val="bg1">
                    <a:lumMod val="65000"/>
                  </a:schemeClr>
                </a:solidFill>
              </a:rPr>
              <a:t>Retendo</a:t>
            </a:r>
            <a:r>
              <a:rPr lang="sv-SE" sz="800" b="1" dirty="0">
                <a:solidFill>
                  <a:schemeClr val="bg1">
                    <a:lumMod val="65000"/>
                  </a:schemeClr>
                </a:solidFill>
              </a:rPr>
              <a:t> fungerar som tidigare </a:t>
            </a:r>
            <a:r>
              <a:rPr lang="sv-SE" sz="800" b="1" dirty="0" err="1">
                <a:solidFill>
                  <a:schemeClr val="bg1">
                    <a:lumMod val="65000"/>
                  </a:schemeClr>
                </a:solidFill>
              </a:rPr>
              <a:t>exkl</a:t>
            </a:r>
            <a:r>
              <a:rPr lang="sv-SE" sz="800" b="1" dirty="0">
                <a:solidFill>
                  <a:schemeClr val="bg1">
                    <a:lumMod val="65000"/>
                  </a:schemeClr>
                </a:solidFill>
              </a:rPr>
              <a:t> namn!</a:t>
            </a:r>
          </a:p>
          <a:p>
            <a:pPr algn="ctr"/>
            <a:endParaRPr lang="sv-SE" sz="800" b="1" dirty="0">
              <a:solidFill>
                <a:schemeClr val="bg1">
                  <a:lumMod val="50000"/>
                </a:schemeClr>
              </a:solidFill>
            </a:endParaRPr>
          </a:p>
        </p:txBody>
      </p:sp>
    </p:spTree>
    <p:extLst>
      <p:ext uri="{BB962C8B-B14F-4D97-AF65-F5344CB8AC3E}">
        <p14:creationId xmlns:p14="http://schemas.microsoft.com/office/powerpoint/2010/main" val="262368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6" name="Ellips 5"/>
          <p:cNvSpPr/>
          <p:nvPr/>
        </p:nvSpPr>
        <p:spPr>
          <a:xfrm>
            <a:off x="3761427" y="3756022"/>
            <a:ext cx="867507" cy="298009"/>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2"/>
          <a:stretch>
            <a:fillRect/>
          </a:stretch>
        </p:blipFill>
        <p:spPr>
          <a:xfrm>
            <a:off x="249975" y="796360"/>
            <a:ext cx="6467625" cy="321240"/>
          </a:xfrm>
          <a:prstGeom prst="rect">
            <a:avLst/>
          </a:prstGeom>
        </p:spPr>
      </p:pic>
      <p:pic>
        <p:nvPicPr>
          <p:cNvPr id="5" name="Bildobjekt 4"/>
          <p:cNvPicPr>
            <a:picLocks noChangeAspect="1"/>
          </p:cNvPicPr>
          <p:nvPr/>
        </p:nvPicPr>
        <p:blipFill>
          <a:blip r:embed="rId3"/>
          <a:stretch>
            <a:fillRect/>
          </a:stretch>
        </p:blipFill>
        <p:spPr>
          <a:xfrm>
            <a:off x="544018" y="2484028"/>
            <a:ext cx="704634" cy="264238"/>
          </a:xfrm>
          <a:prstGeom prst="rect">
            <a:avLst/>
          </a:prstGeom>
        </p:spPr>
      </p:pic>
      <p:pic>
        <p:nvPicPr>
          <p:cNvPr id="8" name="Bildobjekt 7"/>
          <p:cNvPicPr>
            <a:picLocks noChangeAspect="1"/>
          </p:cNvPicPr>
          <p:nvPr/>
        </p:nvPicPr>
        <p:blipFill>
          <a:blip r:embed="rId3"/>
          <a:stretch>
            <a:fillRect/>
          </a:stretch>
        </p:blipFill>
        <p:spPr>
          <a:xfrm>
            <a:off x="381714" y="4871803"/>
            <a:ext cx="577656" cy="287858"/>
          </a:xfrm>
          <a:prstGeom prst="rect">
            <a:avLst/>
          </a:prstGeom>
        </p:spPr>
      </p:pic>
      <p:pic>
        <p:nvPicPr>
          <p:cNvPr id="7" name="Bildobjekt 6"/>
          <p:cNvPicPr>
            <a:picLocks noChangeAspect="1"/>
          </p:cNvPicPr>
          <p:nvPr/>
        </p:nvPicPr>
        <p:blipFill>
          <a:blip r:embed="rId4"/>
          <a:stretch>
            <a:fillRect/>
          </a:stretch>
        </p:blipFill>
        <p:spPr>
          <a:xfrm>
            <a:off x="370113" y="5206628"/>
            <a:ext cx="589257" cy="386700"/>
          </a:xfrm>
          <a:prstGeom prst="rect">
            <a:avLst/>
          </a:prstGeom>
        </p:spPr>
      </p:pic>
      <p:pic>
        <p:nvPicPr>
          <p:cNvPr id="3" name="Bildobjekt 2"/>
          <p:cNvPicPr>
            <a:picLocks noChangeAspect="1"/>
          </p:cNvPicPr>
          <p:nvPr/>
        </p:nvPicPr>
        <p:blipFill>
          <a:blip r:embed="rId5"/>
          <a:stretch>
            <a:fillRect/>
          </a:stretch>
        </p:blipFill>
        <p:spPr>
          <a:xfrm>
            <a:off x="5922337" y="4348800"/>
            <a:ext cx="583225" cy="99140"/>
          </a:xfrm>
          <a:prstGeom prst="rect">
            <a:avLst/>
          </a:prstGeom>
        </p:spPr>
      </p:pic>
      <p:pic>
        <p:nvPicPr>
          <p:cNvPr id="11" name="Platshållare för innehåll 10"/>
          <p:cNvPicPr>
            <a:picLocks noGrp="1" noChangeAspect="1"/>
          </p:cNvPicPr>
          <p:nvPr>
            <p:ph idx="1"/>
          </p:nvPr>
        </p:nvPicPr>
        <p:blipFill>
          <a:blip r:embed="rId6"/>
          <a:stretch>
            <a:fillRect/>
          </a:stretch>
        </p:blipFill>
        <p:spPr>
          <a:xfrm>
            <a:off x="273591" y="1346845"/>
            <a:ext cx="8710686" cy="5414372"/>
          </a:xfrm>
          <a:prstGeom prst="rect">
            <a:avLst/>
          </a:prstGeom>
        </p:spPr>
      </p:pic>
      <p:cxnSp>
        <p:nvCxnSpPr>
          <p:cNvPr id="10" name="Rak pilkoppling 9"/>
          <p:cNvCxnSpPr/>
          <p:nvPr/>
        </p:nvCxnSpPr>
        <p:spPr>
          <a:xfrm>
            <a:off x="806400" y="5680800"/>
            <a:ext cx="0" cy="2520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Rektangel med rundade hörn 12"/>
          <p:cNvSpPr/>
          <p:nvPr/>
        </p:nvSpPr>
        <p:spPr>
          <a:xfrm>
            <a:off x="273591" y="5932800"/>
            <a:ext cx="1504809" cy="46052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a:solidFill>
                  <a:srgbClr val="FF9900"/>
                </a:solidFill>
              </a:rPr>
              <a:t>NYHET! Namn ingår  här i Hypergene, men </a:t>
            </a:r>
            <a:r>
              <a:rPr lang="sv-SE" sz="700" dirty="0" err="1">
                <a:solidFill>
                  <a:srgbClr val="FF9900"/>
                </a:solidFill>
              </a:rPr>
              <a:t>Retendofil</a:t>
            </a:r>
            <a:r>
              <a:rPr lang="sv-SE" sz="700" dirty="0">
                <a:solidFill>
                  <a:srgbClr val="FF9900"/>
                </a:solidFill>
              </a:rPr>
              <a:t> kan läsas in som tidigare </a:t>
            </a:r>
            <a:r>
              <a:rPr lang="sv-SE" sz="700" dirty="0" err="1">
                <a:solidFill>
                  <a:srgbClr val="FF9900"/>
                </a:solidFill>
              </a:rPr>
              <a:t>exkl</a:t>
            </a:r>
            <a:r>
              <a:rPr lang="sv-SE" sz="700" dirty="0">
                <a:solidFill>
                  <a:srgbClr val="FF9900"/>
                </a:solidFill>
              </a:rPr>
              <a:t> namn</a:t>
            </a:r>
          </a:p>
        </p:txBody>
      </p:sp>
      <p:sp>
        <p:nvSpPr>
          <p:cNvPr id="12" name="Ellips 11"/>
          <p:cNvSpPr/>
          <p:nvPr/>
        </p:nvSpPr>
        <p:spPr>
          <a:xfrm>
            <a:off x="7776000" y="4183200"/>
            <a:ext cx="1208277" cy="12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7"/>
          <a:stretch>
            <a:fillRect/>
          </a:stretch>
        </p:blipFill>
        <p:spPr>
          <a:xfrm>
            <a:off x="8174601" y="4770936"/>
            <a:ext cx="734785" cy="388725"/>
          </a:xfrm>
          <a:prstGeom prst="rect">
            <a:avLst/>
          </a:prstGeom>
        </p:spPr>
      </p:pic>
    </p:spTree>
    <p:extLst>
      <p:ext uri="{BB962C8B-B14F-4D97-AF65-F5344CB8AC3E}">
        <p14:creationId xmlns:p14="http://schemas.microsoft.com/office/powerpoint/2010/main" val="4209588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5660" y="1219939"/>
            <a:ext cx="8221602" cy="1897969"/>
          </a:xfrm>
        </p:spPr>
        <p:txBody>
          <a:bodyPr/>
          <a:lstStyle/>
          <a:p>
            <a:pPr>
              <a:lnSpc>
                <a:spcPct val="100000"/>
              </a:lnSpc>
            </a:pPr>
            <a:r>
              <a:rPr lang="sv-SE" dirty="0">
                <a:solidFill>
                  <a:srgbClr val="FF9900"/>
                </a:solidFill>
              </a:rPr>
              <a:t>Separat kontrollflik för avstämning konteringsprocent</a:t>
            </a:r>
            <a:br>
              <a:rPr lang="sv-SE" dirty="0">
                <a:solidFill>
                  <a:srgbClr val="FF9900"/>
                </a:solidFill>
              </a:rPr>
            </a:br>
            <a:r>
              <a:rPr lang="sv-SE" sz="1600" b="0" dirty="0">
                <a:solidFill>
                  <a:srgbClr val="FF9900"/>
                </a:solidFill>
              </a:rPr>
              <a:t>Ingen avstämningsdel i Importfliken som i kontoinmatningen därav sep flik</a:t>
            </a:r>
            <a:br>
              <a:rPr lang="sv-SE" sz="1600" b="0" dirty="0">
                <a:solidFill>
                  <a:srgbClr val="FF9900"/>
                </a:solidFill>
              </a:rPr>
            </a:br>
            <a:br>
              <a:rPr lang="sv-SE" sz="1600" b="0" dirty="0">
                <a:solidFill>
                  <a:srgbClr val="FF9900"/>
                </a:solidFill>
              </a:rPr>
            </a:br>
            <a:r>
              <a:rPr lang="sv-SE" sz="1200" b="0" dirty="0">
                <a:solidFill>
                  <a:srgbClr val="0070C0"/>
                </a:solidFill>
              </a:rPr>
              <a:t>Felkontering nedan:</a:t>
            </a:r>
            <a:br>
              <a:rPr lang="sv-SE" sz="1200" b="0" dirty="0">
                <a:solidFill>
                  <a:srgbClr val="0070C0"/>
                </a:solidFill>
              </a:rPr>
            </a:br>
            <a:r>
              <a:rPr lang="sv-SE" sz="1200" b="0" dirty="0">
                <a:solidFill>
                  <a:srgbClr val="0070C0"/>
                </a:solidFill>
              </a:rPr>
              <a:t>- felkonterad person &gt;100%</a:t>
            </a:r>
            <a:br>
              <a:rPr lang="sv-SE" sz="1200" b="0" dirty="0">
                <a:solidFill>
                  <a:srgbClr val="0070C0"/>
                </a:solidFill>
              </a:rPr>
            </a:br>
            <a:r>
              <a:rPr lang="sv-SE" sz="1200" b="0" dirty="0">
                <a:solidFill>
                  <a:srgbClr val="0070C0"/>
                </a:solidFill>
              </a:rPr>
              <a:t>- Nyanställd 22 inlagd med lön januari och tjänsteomfattning i januari men ingen kontering januari utan istället i februari</a:t>
            </a:r>
          </a:p>
        </p:txBody>
      </p:sp>
      <p:pic>
        <p:nvPicPr>
          <p:cNvPr id="13" name="Platshållare för innehåll 12"/>
          <p:cNvPicPr>
            <a:picLocks noGrp="1" noChangeAspect="1"/>
          </p:cNvPicPr>
          <p:nvPr>
            <p:ph idx="1"/>
          </p:nvPr>
        </p:nvPicPr>
        <p:blipFill>
          <a:blip r:embed="rId2"/>
          <a:stretch>
            <a:fillRect/>
          </a:stretch>
        </p:blipFill>
        <p:spPr>
          <a:xfrm>
            <a:off x="547078" y="2786847"/>
            <a:ext cx="8131846" cy="3479444"/>
          </a:xfrm>
          <a:prstGeom prst="rect">
            <a:avLst/>
          </a:prstGeom>
        </p:spPr>
      </p:pic>
      <p:pic>
        <p:nvPicPr>
          <p:cNvPr id="3" name="Bildobjekt 2"/>
          <p:cNvPicPr>
            <a:picLocks noChangeAspect="1"/>
          </p:cNvPicPr>
          <p:nvPr/>
        </p:nvPicPr>
        <p:blipFill>
          <a:blip r:embed="rId3"/>
          <a:stretch>
            <a:fillRect/>
          </a:stretch>
        </p:blipFill>
        <p:spPr>
          <a:xfrm>
            <a:off x="689078" y="4138457"/>
            <a:ext cx="809937" cy="134990"/>
          </a:xfrm>
          <a:prstGeom prst="rect">
            <a:avLst/>
          </a:prstGeom>
        </p:spPr>
      </p:pic>
    </p:spTree>
    <p:extLst>
      <p:ext uri="{BB962C8B-B14F-4D97-AF65-F5344CB8AC3E}">
        <p14:creationId xmlns:p14="http://schemas.microsoft.com/office/powerpoint/2010/main" val="138558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94" y="93895"/>
            <a:ext cx="7912894" cy="1464727"/>
          </a:xfrm>
        </p:spPr>
        <p:txBody>
          <a:bodyPr/>
          <a:lstStyle/>
          <a:p>
            <a:pPr>
              <a:lnSpc>
                <a:spcPct val="100000"/>
              </a:lnSpc>
            </a:pPr>
            <a:r>
              <a:rPr lang="sv-SE" dirty="0">
                <a:solidFill>
                  <a:srgbClr val="FF9900"/>
                </a:solidFill>
              </a:rPr>
              <a:t>OBS! </a:t>
            </a:r>
            <a:br>
              <a:rPr lang="sv-SE" dirty="0">
                <a:solidFill>
                  <a:srgbClr val="FF9900"/>
                </a:solidFill>
              </a:rPr>
            </a:br>
            <a:r>
              <a:rPr lang="sv-SE" dirty="0">
                <a:solidFill>
                  <a:srgbClr val="FF9900"/>
                </a:solidFill>
              </a:rPr>
              <a:t>Excelimport kontering personal endast för personal</a:t>
            </a:r>
            <a:br>
              <a:rPr lang="sv-SE" dirty="0">
                <a:solidFill>
                  <a:srgbClr val="FF9900"/>
                </a:solidFill>
              </a:rPr>
            </a:br>
            <a:r>
              <a:rPr lang="sv-SE" dirty="0">
                <a:solidFill>
                  <a:srgbClr val="FF9900"/>
                </a:solidFill>
              </a:rPr>
              <a:t>med </a:t>
            </a:r>
            <a:r>
              <a:rPr lang="sv-SE" dirty="0">
                <a:solidFill>
                  <a:srgbClr val="0070C0"/>
                </a:solidFill>
              </a:rPr>
              <a:t>hemvist</a:t>
            </a:r>
            <a:r>
              <a:rPr lang="sv-SE" dirty="0">
                <a:solidFill>
                  <a:srgbClr val="FF9900"/>
                </a:solidFill>
              </a:rPr>
              <a:t> på avdelningen – </a:t>
            </a:r>
            <a:r>
              <a:rPr lang="sv-SE" dirty="0">
                <a:solidFill>
                  <a:srgbClr val="0070C0"/>
                </a:solidFill>
              </a:rPr>
              <a:t>inte ut- och inlån</a:t>
            </a:r>
            <a:br>
              <a:rPr lang="sv-SE" dirty="0">
                <a:solidFill>
                  <a:srgbClr val="0070C0"/>
                </a:solidFill>
              </a:rPr>
            </a:br>
            <a:r>
              <a:rPr lang="sv-SE" dirty="0">
                <a:solidFill>
                  <a:srgbClr val="0070C0"/>
                </a:solidFill>
              </a:rPr>
              <a:t> </a:t>
            </a:r>
          </a:p>
        </p:txBody>
      </p:sp>
      <p:pic>
        <p:nvPicPr>
          <p:cNvPr id="4" name="Platshållare för innehåll 4"/>
          <p:cNvPicPr>
            <a:picLocks noGrp="1" noChangeAspect="1"/>
          </p:cNvPicPr>
          <p:nvPr>
            <p:ph idx="1"/>
          </p:nvPr>
        </p:nvPicPr>
        <p:blipFill>
          <a:blip r:embed="rId2"/>
          <a:stretch>
            <a:fillRect/>
          </a:stretch>
        </p:blipFill>
        <p:spPr>
          <a:xfrm>
            <a:off x="213214" y="2106118"/>
            <a:ext cx="8661623" cy="4642215"/>
          </a:xfrm>
          <a:prstGeom prst="rect">
            <a:avLst/>
          </a:prstGeom>
        </p:spPr>
      </p:pic>
      <p:pic>
        <p:nvPicPr>
          <p:cNvPr id="3" name="Bildobjekt 2"/>
          <p:cNvPicPr>
            <a:picLocks noChangeAspect="1"/>
          </p:cNvPicPr>
          <p:nvPr/>
        </p:nvPicPr>
        <p:blipFill>
          <a:blip r:embed="rId3"/>
          <a:stretch>
            <a:fillRect/>
          </a:stretch>
        </p:blipFill>
        <p:spPr>
          <a:xfrm>
            <a:off x="668163" y="1558622"/>
            <a:ext cx="7310025" cy="363081"/>
          </a:xfrm>
          <a:prstGeom prst="rect">
            <a:avLst/>
          </a:prstGeom>
        </p:spPr>
      </p:pic>
    </p:spTree>
    <p:extLst>
      <p:ext uri="{BB962C8B-B14F-4D97-AF65-F5344CB8AC3E}">
        <p14:creationId xmlns:p14="http://schemas.microsoft.com/office/powerpoint/2010/main" val="2290498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7ED2F5BB-7945-4B64-857D-E73B50E74E2B}"/>
              </a:ext>
            </a:extLst>
          </p:cNvPr>
          <p:cNvSpPr>
            <a:spLocks noGrp="1"/>
          </p:cNvSpPr>
          <p:nvPr>
            <p:ph type="ftr" sz="quarter" idx="11"/>
          </p:nvPr>
        </p:nvSpPr>
        <p:spPr/>
        <p:txBody>
          <a:bodyPr/>
          <a:lstStyle/>
          <a:p>
            <a:pPr algn="r" defTabSz="685800">
              <a:defRPr/>
            </a:pPr>
            <a:r>
              <a:rPr lang="sv-SE" sz="675">
                <a:solidFill>
                  <a:srgbClr val="707070">
                    <a:tint val="75000"/>
                  </a:srgbClr>
                </a:solidFill>
                <a:latin typeface="Arial"/>
              </a:rPr>
              <a:t>ENABLING BETTER PERFORMANCE</a:t>
            </a:r>
          </a:p>
        </p:txBody>
      </p:sp>
      <p:sp>
        <p:nvSpPr>
          <p:cNvPr id="2" name="Rektangel 1"/>
          <p:cNvSpPr/>
          <p:nvPr/>
        </p:nvSpPr>
        <p:spPr>
          <a:xfrm>
            <a:off x="3954585" y="2852615"/>
            <a:ext cx="1438030" cy="203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3954585" y="3090747"/>
            <a:ext cx="4423507" cy="19538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3954585" y="3329354"/>
            <a:ext cx="3063630" cy="179754"/>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810882" y="1992703"/>
            <a:ext cx="7382717" cy="188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70C0"/>
                </a:solidFill>
              </a:rPr>
              <a:t>Inled med att ta säkerhetskopia på startvärden via Excelexport</a:t>
            </a:r>
          </a:p>
        </p:txBody>
      </p:sp>
      <p:pic>
        <p:nvPicPr>
          <p:cNvPr id="9" name="Bildobjekt 8"/>
          <p:cNvPicPr>
            <a:picLocks noChangeAspect="1"/>
          </p:cNvPicPr>
          <p:nvPr/>
        </p:nvPicPr>
        <p:blipFill>
          <a:blip r:embed="rId2"/>
          <a:stretch>
            <a:fillRect/>
          </a:stretch>
        </p:blipFill>
        <p:spPr>
          <a:xfrm>
            <a:off x="5208981" y="4893686"/>
            <a:ext cx="570910" cy="250399"/>
          </a:xfrm>
          <a:prstGeom prst="rect">
            <a:avLst/>
          </a:prstGeom>
        </p:spPr>
      </p:pic>
      <p:pic>
        <p:nvPicPr>
          <p:cNvPr id="10" name="Bildobjekt 9"/>
          <p:cNvPicPr>
            <a:picLocks noChangeAspect="1"/>
          </p:cNvPicPr>
          <p:nvPr/>
        </p:nvPicPr>
        <p:blipFill>
          <a:blip r:embed="rId2"/>
          <a:stretch>
            <a:fillRect/>
          </a:stretch>
        </p:blipFill>
        <p:spPr>
          <a:xfrm>
            <a:off x="5175066" y="5166267"/>
            <a:ext cx="538099" cy="236008"/>
          </a:xfrm>
          <a:prstGeom prst="rect">
            <a:avLst/>
          </a:prstGeom>
        </p:spPr>
      </p:pic>
      <p:pic>
        <p:nvPicPr>
          <p:cNvPr id="11" name="Bildobjekt 10"/>
          <p:cNvPicPr>
            <a:picLocks noChangeAspect="1"/>
          </p:cNvPicPr>
          <p:nvPr/>
        </p:nvPicPr>
        <p:blipFill>
          <a:blip r:embed="rId2"/>
          <a:stretch>
            <a:fillRect/>
          </a:stretch>
        </p:blipFill>
        <p:spPr>
          <a:xfrm>
            <a:off x="5480252" y="5370237"/>
            <a:ext cx="533732" cy="234093"/>
          </a:xfrm>
          <a:prstGeom prst="rect">
            <a:avLst/>
          </a:prstGeom>
        </p:spPr>
      </p:pic>
      <p:pic>
        <p:nvPicPr>
          <p:cNvPr id="12" name="Bildobjekt 11"/>
          <p:cNvPicPr>
            <a:picLocks noChangeAspect="1"/>
          </p:cNvPicPr>
          <p:nvPr/>
        </p:nvPicPr>
        <p:blipFill>
          <a:blip r:embed="rId2"/>
          <a:stretch>
            <a:fillRect/>
          </a:stretch>
        </p:blipFill>
        <p:spPr>
          <a:xfrm>
            <a:off x="5208981" y="5611861"/>
            <a:ext cx="504184" cy="221133"/>
          </a:xfrm>
          <a:prstGeom prst="rect">
            <a:avLst/>
          </a:prstGeom>
        </p:spPr>
      </p:pic>
      <p:pic>
        <p:nvPicPr>
          <p:cNvPr id="14" name="Platshållare för innehåll 13"/>
          <p:cNvPicPr>
            <a:picLocks noGrp="1" noChangeAspect="1"/>
          </p:cNvPicPr>
          <p:nvPr>
            <p:ph idx="1"/>
          </p:nvPr>
        </p:nvPicPr>
        <p:blipFill>
          <a:blip r:embed="rId3"/>
          <a:stretch>
            <a:fillRect/>
          </a:stretch>
        </p:blipFill>
        <p:spPr>
          <a:xfrm>
            <a:off x="525816" y="1201004"/>
            <a:ext cx="7952848" cy="5049569"/>
          </a:xfrm>
          <a:prstGeom prst="rect">
            <a:avLst/>
          </a:prstGeom>
        </p:spPr>
      </p:pic>
    </p:spTree>
    <p:extLst>
      <p:ext uri="{BB962C8B-B14F-4D97-AF65-F5344CB8AC3E}">
        <p14:creationId xmlns:p14="http://schemas.microsoft.com/office/powerpoint/2010/main" val="2531252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4F771C1-CEB2-451E-86FC-7DF407176848}"/>
              </a:ext>
            </a:extLst>
          </p:cNvPr>
          <p:cNvSpPr>
            <a:spLocks noGrp="1"/>
          </p:cNvSpPr>
          <p:nvPr>
            <p:ph type="title"/>
          </p:nvPr>
        </p:nvSpPr>
        <p:spPr>
          <a:xfrm>
            <a:off x="837299" y="2878302"/>
            <a:ext cx="7611375" cy="1941347"/>
          </a:xfrm>
        </p:spPr>
        <p:txBody>
          <a:bodyPr>
            <a:normAutofit/>
          </a:bodyPr>
          <a:lstStyle/>
          <a:p>
            <a:pPr>
              <a:lnSpc>
                <a:spcPct val="100000"/>
              </a:lnSpc>
            </a:pPr>
            <a:r>
              <a:rPr lang="sv-SE" dirty="0"/>
              <a:t>Rapporter, </a:t>
            </a:r>
            <a:r>
              <a:rPr lang="sv-SE" dirty="0" err="1"/>
              <a:t>Flerval</a:t>
            </a:r>
            <a:br>
              <a:rPr lang="sv-SE" dirty="0"/>
            </a:br>
            <a:endParaRPr lang="sv-SE" dirty="0"/>
          </a:p>
        </p:txBody>
      </p:sp>
    </p:spTree>
    <p:extLst>
      <p:ext uri="{BB962C8B-B14F-4D97-AF65-F5344CB8AC3E}">
        <p14:creationId xmlns:p14="http://schemas.microsoft.com/office/powerpoint/2010/main" val="185224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190906" y="495454"/>
            <a:ext cx="8362544" cy="3224276"/>
          </a:xfrm>
        </p:spPr>
        <p:txBody>
          <a:bodyPr/>
          <a:lstStyle/>
          <a:p>
            <a:pPr marL="0" indent="0">
              <a:buNone/>
            </a:pPr>
            <a:r>
              <a:rPr lang="sv-SE" sz="2200" b="1" dirty="0">
                <a:solidFill>
                  <a:srgbClr val="0070C0"/>
                </a:solidFill>
              </a:rPr>
              <a:t>Resultaträkning under budget och prognos </a:t>
            </a:r>
          </a:p>
          <a:p>
            <a:pPr marL="0" indent="0">
              <a:buNone/>
            </a:pPr>
            <a:r>
              <a:rPr lang="sv-SE" sz="2200" b="1" dirty="0">
                <a:solidFill>
                  <a:srgbClr val="0070C0"/>
                </a:solidFill>
              </a:rPr>
              <a:t>samt under ”Ekonomiflik”</a:t>
            </a:r>
          </a:p>
          <a:p>
            <a:pPr marL="0" indent="0">
              <a:buNone/>
            </a:pPr>
            <a:endParaRPr lang="sv-SE" dirty="0"/>
          </a:p>
          <a:p>
            <a:pPr marL="0" indent="0">
              <a:buNone/>
            </a:pPr>
            <a:r>
              <a:rPr lang="sv-SE" sz="2000" dirty="0">
                <a:solidFill>
                  <a:srgbClr val="0070C0"/>
                </a:solidFill>
              </a:rPr>
              <a:t>Resultaträkningar</a:t>
            </a:r>
            <a:r>
              <a:rPr lang="sv-SE" sz="2000" dirty="0"/>
              <a:t> under </a:t>
            </a:r>
            <a:r>
              <a:rPr lang="sv-SE" sz="2000" dirty="0">
                <a:solidFill>
                  <a:srgbClr val="0070C0"/>
                </a:solidFill>
              </a:rPr>
              <a:t>uppgiftsdelen</a:t>
            </a:r>
            <a:r>
              <a:rPr lang="sv-SE" sz="2000" dirty="0"/>
              <a:t> i början av processen</a:t>
            </a:r>
          </a:p>
          <a:p>
            <a:endParaRPr lang="sv-SE" dirty="0"/>
          </a:p>
          <a:p>
            <a:endParaRPr lang="sv-SE" dirty="0"/>
          </a:p>
          <a:p>
            <a:endParaRPr lang="sv-SE" dirty="0"/>
          </a:p>
          <a:p>
            <a:endParaRPr lang="sv-SE" dirty="0"/>
          </a:p>
          <a:p>
            <a:endParaRPr lang="sv-SE" dirty="0"/>
          </a:p>
          <a:p>
            <a:pPr marL="0" indent="0">
              <a:buNone/>
            </a:pPr>
            <a:endParaRPr lang="sv-SE" dirty="0"/>
          </a:p>
          <a:p>
            <a:pPr marL="0" indent="0">
              <a:buNone/>
            </a:pPr>
            <a:r>
              <a:rPr lang="sv-SE" sz="2000" dirty="0">
                <a:solidFill>
                  <a:srgbClr val="0070C0"/>
                </a:solidFill>
              </a:rPr>
              <a:t>Resultaträkningar</a:t>
            </a:r>
            <a:r>
              <a:rPr lang="sv-SE" sz="2000" dirty="0"/>
              <a:t> under Rapportdelen </a:t>
            </a:r>
            <a:r>
              <a:rPr lang="sv-SE" sz="2000" dirty="0">
                <a:solidFill>
                  <a:srgbClr val="0070C0"/>
                </a:solidFill>
              </a:rPr>
              <a:t>”Ekonomi” </a:t>
            </a:r>
            <a:r>
              <a:rPr lang="sv-SE" sz="2000" dirty="0"/>
              <a:t>efter körningar i slutet av processen</a:t>
            </a:r>
          </a:p>
          <a:p>
            <a:endParaRPr lang="sv-SE" dirty="0"/>
          </a:p>
        </p:txBody>
      </p:sp>
      <p:pic>
        <p:nvPicPr>
          <p:cNvPr id="4" name="Bildobjekt 3"/>
          <p:cNvPicPr>
            <a:picLocks noChangeAspect="1"/>
          </p:cNvPicPr>
          <p:nvPr/>
        </p:nvPicPr>
        <p:blipFill>
          <a:blip r:embed="rId2"/>
          <a:stretch>
            <a:fillRect/>
          </a:stretch>
        </p:blipFill>
        <p:spPr>
          <a:xfrm>
            <a:off x="497818" y="2419567"/>
            <a:ext cx="5464969" cy="1300163"/>
          </a:xfrm>
          <a:prstGeom prst="rect">
            <a:avLst/>
          </a:prstGeom>
        </p:spPr>
      </p:pic>
      <p:pic>
        <p:nvPicPr>
          <p:cNvPr id="7" name="Bildobjekt 6"/>
          <p:cNvPicPr>
            <a:picLocks noChangeAspect="1"/>
          </p:cNvPicPr>
          <p:nvPr/>
        </p:nvPicPr>
        <p:blipFill>
          <a:blip r:embed="rId3"/>
          <a:stretch>
            <a:fillRect/>
          </a:stretch>
        </p:blipFill>
        <p:spPr>
          <a:xfrm>
            <a:off x="564493" y="5553636"/>
            <a:ext cx="1850231" cy="578644"/>
          </a:xfrm>
          <a:prstGeom prst="rect">
            <a:avLst/>
          </a:prstGeom>
        </p:spPr>
      </p:pic>
    </p:spTree>
    <p:extLst>
      <p:ext uri="{BB962C8B-B14F-4D97-AF65-F5344CB8AC3E}">
        <p14:creationId xmlns:p14="http://schemas.microsoft.com/office/powerpoint/2010/main" val="3466517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7652" y="921321"/>
            <a:ext cx="8528695" cy="489109"/>
          </a:xfrm>
        </p:spPr>
        <p:txBody>
          <a:bodyPr/>
          <a:lstStyle/>
          <a:p>
            <a:r>
              <a:rPr lang="sv-SE" dirty="0">
                <a:solidFill>
                  <a:srgbClr val="0070C0"/>
                </a:solidFill>
              </a:rPr>
              <a:t>Rapporter, </a:t>
            </a:r>
            <a:r>
              <a:rPr lang="sv-SE" dirty="0" err="1">
                <a:solidFill>
                  <a:srgbClr val="0070C0"/>
                </a:solidFill>
              </a:rPr>
              <a:t>Flerval</a:t>
            </a:r>
            <a:endParaRPr lang="sv-SE" dirty="0">
              <a:solidFill>
                <a:srgbClr val="0070C0"/>
              </a:solidFill>
            </a:endParaRPr>
          </a:p>
        </p:txBody>
      </p:sp>
      <p:sp>
        <p:nvSpPr>
          <p:cNvPr id="3" name="Platshållare för innehåll 2"/>
          <p:cNvSpPr>
            <a:spLocks noGrp="1"/>
          </p:cNvSpPr>
          <p:nvPr>
            <p:ph idx="1"/>
          </p:nvPr>
        </p:nvSpPr>
        <p:spPr>
          <a:xfrm>
            <a:off x="238842" y="2006821"/>
            <a:ext cx="8597505" cy="4150904"/>
          </a:xfrm>
        </p:spPr>
        <p:txBody>
          <a:bodyPr/>
          <a:lstStyle/>
          <a:p>
            <a:pPr marL="0" indent="0">
              <a:buNone/>
            </a:pPr>
            <a:r>
              <a:rPr lang="sv-SE" dirty="0">
                <a:solidFill>
                  <a:srgbClr val="0070C0"/>
                </a:solidFill>
              </a:rPr>
              <a:t>1) </a:t>
            </a:r>
          </a:p>
          <a:p>
            <a:pPr marL="0" indent="0">
              <a:buNone/>
            </a:pPr>
            <a:endParaRPr lang="sv-SE" dirty="0"/>
          </a:p>
          <a:p>
            <a:pPr marL="0" indent="0">
              <a:buNone/>
            </a:pPr>
            <a:r>
              <a:rPr lang="sv-SE" sz="1800" dirty="0">
                <a:solidFill>
                  <a:srgbClr val="0070C0"/>
                </a:solidFill>
              </a:rPr>
              <a:t>2) </a:t>
            </a:r>
            <a:r>
              <a:rPr lang="sv-SE" sz="1800" dirty="0">
                <a:solidFill>
                  <a:srgbClr val="0070C0"/>
                </a:solidFill>
                <a:highlight>
                  <a:srgbClr val="FFFF00"/>
                </a:highlight>
              </a:rPr>
              <a:t>Klicka ur </a:t>
            </a:r>
            <a:r>
              <a:rPr lang="sv-SE" sz="1800" dirty="0">
                <a:solidFill>
                  <a:srgbClr val="0070C0"/>
                </a:solidFill>
              </a:rPr>
              <a:t>defaultvärde och </a:t>
            </a:r>
            <a:r>
              <a:rPr lang="sv-SE" sz="1800" dirty="0">
                <a:solidFill>
                  <a:srgbClr val="0070C0"/>
                </a:solidFill>
                <a:highlight>
                  <a:srgbClr val="FFFF00"/>
                </a:highlight>
              </a:rPr>
              <a:t>klicka i </a:t>
            </a:r>
            <a:r>
              <a:rPr lang="sv-SE" sz="1800" dirty="0">
                <a:solidFill>
                  <a:srgbClr val="0070C0"/>
                </a:solidFill>
              </a:rPr>
              <a:t>aktuella val</a:t>
            </a:r>
          </a:p>
          <a:p>
            <a:pPr marL="0" indent="0">
              <a:buNone/>
            </a:pPr>
            <a:endParaRPr lang="sv-SE" dirty="0">
              <a:solidFill>
                <a:srgbClr val="0070C0"/>
              </a:solidFill>
            </a:endParaRPr>
          </a:p>
          <a:p>
            <a:pPr marL="0" indent="0">
              <a:buNone/>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2"/>
          <a:stretch>
            <a:fillRect/>
          </a:stretch>
        </p:blipFill>
        <p:spPr>
          <a:xfrm>
            <a:off x="958087" y="1876965"/>
            <a:ext cx="1777787" cy="858931"/>
          </a:xfrm>
          <a:prstGeom prst="rect">
            <a:avLst/>
          </a:prstGeom>
        </p:spPr>
      </p:pic>
      <p:pic>
        <p:nvPicPr>
          <p:cNvPr id="5" name="Bildobjekt 4"/>
          <p:cNvPicPr>
            <a:picLocks noChangeAspect="1"/>
          </p:cNvPicPr>
          <p:nvPr/>
        </p:nvPicPr>
        <p:blipFill>
          <a:blip r:embed="rId3"/>
          <a:stretch>
            <a:fillRect/>
          </a:stretch>
        </p:blipFill>
        <p:spPr>
          <a:xfrm>
            <a:off x="729487" y="3429000"/>
            <a:ext cx="7593854" cy="2480581"/>
          </a:xfrm>
          <a:prstGeom prst="rect">
            <a:avLst/>
          </a:prstGeom>
        </p:spPr>
      </p:pic>
    </p:spTree>
    <p:extLst>
      <p:ext uri="{BB962C8B-B14F-4D97-AF65-F5344CB8AC3E}">
        <p14:creationId xmlns:p14="http://schemas.microsoft.com/office/powerpoint/2010/main" val="3487712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4F771C1-CEB2-451E-86FC-7DF407176848}"/>
              </a:ext>
            </a:extLst>
          </p:cNvPr>
          <p:cNvSpPr>
            <a:spLocks noGrp="1"/>
          </p:cNvSpPr>
          <p:nvPr>
            <p:ph type="title"/>
          </p:nvPr>
        </p:nvSpPr>
        <p:spPr>
          <a:xfrm>
            <a:off x="837299" y="2878302"/>
            <a:ext cx="7611375" cy="1941347"/>
          </a:xfrm>
        </p:spPr>
        <p:txBody>
          <a:bodyPr>
            <a:normAutofit/>
          </a:bodyPr>
          <a:lstStyle/>
          <a:p>
            <a:pPr>
              <a:lnSpc>
                <a:spcPct val="100000"/>
              </a:lnSpc>
            </a:pPr>
            <a:r>
              <a:rPr lang="sv-SE" dirty="0"/>
              <a:t>Spara Rapportmall under Bokmärke</a:t>
            </a:r>
            <a:br>
              <a:rPr lang="sv-SE" dirty="0"/>
            </a:br>
            <a:endParaRPr lang="sv-SE" dirty="0"/>
          </a:p>
        </p:txBody>
      </p:sp>
    </p:spTree>
    <p:extLst>
      <p:ext uri="{BB962C8B-B14F-4D97-AF65-F5344CB8AC3E}">
        <p14:creationId xmlns:p14="http://schemas.microsoft.com/office/powerpoint/2010/main" val="2216589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4067" y="481130"/>
            <a:ext cx="8528695" cy="489109"/>
          </a:xfrm>
        </p:spPr>
        <p:txBody>
          <a:bodyPr/>
          <a:lstStyle/>
          <a:p>
            <a:r>
              <a:rPr lang="sv-SE" dirty="0">
                <a:solidFill>
                  <a:srgbClr val="0070C0"/>
                </a:solidFill>
              </a:rPr>
              <a:t>”Bokmärke”</a:t>
            </a:r>
            <a:br>
              <a:rPr lang="sv-SE" dirty="0">
                <a:solidFill>
                  <a:srgbClr val="0070C0"/>
                </a:solidFill>
              </a:rPr>
            </a:br>
            <a:r>
              <a:rPr lang="sv-SE" b="0" dirty="0">
                <a:solidFill>
                  <a:srgbClr val="0070C0"/>
                </a:solidFill>
              </a:rPr>
              <a:t>Spara byggd Rapport som mall under ”Bokmärke”</a:t>
            </a:r>
          </a:p>
        </p:txBody>
      </p:sp>
      <p:sp>
        <p:nvSpPr>
          <p:cNvPr id="3" name="Platshållare för innehåll 2"/>
          <p:cNvSpPr>
            <a:spLocks noGrp="1"/>
          </p:cNvSpPr>
          <p:nvPr>
            <p:ph idx="1"/>
          </p:nvPr>
        </p:nvSpPr>
        <p:spPr>
          <a:xfrm>
            <a:off x="273247" y="1512276"/>
            <a:ext cx="8597505" cy="4150904"/>
          </a:xfrm>
        </p:spPr>
        <p:txBody>
          <a:bodyPr/>
          <a:lstStyle/>
          <a:p>
            <a:pPr marL="0" indent="0">
              <a:buNone/>
            </a:pPr>
            <a:r>
              <a:rPr lang="sv-SE" sz="1800" dirty="0"/>
              <a:t>1) Gör ett urval av resultaträkning och övriga val för den rapport som ska byggas</a:t>
            </a:r>
          </a:p>
          <a:p>
            <a:pPr marL="0" indent="0">
              <a:buNone/>
            </a:pPr>
            <a:r>
              <a:rPr lang="sv-SE" sz="1800" dirty="0"/>
              <a:t>2) Välj under  ”Förval”</a:t>
            </a:r>
            <a:endParaRPr lang="sv-SE" dirty="0"/>
          </a:p>
          <a:p>
            <a:pPr marL="0" indent="0">
              <a:buNone/>
            </a:pPr>
            <a:endParaRPr lang="sv-SE" dirty="0"/>
          </a:p>
          <a:p>
            <a:pPr marL="0" indent="0">
              <a:buNone/>
            </a:pPr>
            <a:r>
              <a:rPr lang="sv-SE" sz="1800" dirty="0"/>
              <a:t>3) Välj namn på byggd rapport som ska sparas</a:t>
            </a:r>
          </a:p>
          <a:p>
            <a:pPr marL="0" indent="0">
              <a:buNone/>
            </a:pPr>
            <a:endParaRPr lang="sv-SE" dirty="0">
              <a:solidFill>
                <a:srgbClr val="0070C0"/>
              </a:solidFill>
            </a:endParaRPr>
          </a:p>
          <a:p>
            <a:pPr marL="0" indent="0">
              <a:buNone/>
            </a:pPr>
            <a:r>
              <a:rPr lang="sv-SE" sz="1800" dirty="0"/>
              <a:t>4) Rapport sparas då under Förval</a:t>
            </a:r>
            <a:r>
              <a:rPr lang="sv-SE" dirty="0">
                <a:solidFill>
                  <a:srgbClr val="0070C0"/>
                </a:solidFill>
              </a:rPr>
              <a:t>				   </a:t>
            </a:r>
          </a:p>
          <a:p>
            <a:pPr marL="0" indent="0">
              <a:buNone/>
            </a:pPr>
            <a:endParaRPr lang="sv-SE" sz="1600" dirty="0">
              <a:solidFill>
                <a:srgbClr val="0070C0"/>
              </a:solidFill>
            </a:endParaRPr>
          </a:p>
          <a:p>
            <a:pPr marL="0" indent="0">
              <a:buNone/>
            </a:pPr>
            <a:endParaRPr lang="sv-SE" sz="1600" dirty="0">
              <a:solidFill>
                <a:srgbClr val="0070C0"/>
              </a:solidFill>
            </a:endParaRPr>
          </a:p>
          <a:p>
            <a:pPr marL="0" indent="0">
              <a:buNone/>
            </a:pPr>
            <a:endParaRPr lang="sv-SE" sz="1600" dirty="0">
              <a:solidFill>
                <a:srgbClr val="0070C0"/>
              </a:solidFill>
            </a:endParaRPr>
          </a:p>
          <a:p>
            <a:pPr marL="0" indent="0">
              <a:buNone/>
            </a:pPr>
            <a:r>
              <a:rPr lang="sv-SE" sz="1800" dirty="0"/>
              <a:t>5) Rapporten kan även sparas under ”Bokmärke”</a:t>
            </a:r>
          </a:p>
        </p:txBody>
      </p:sp>
      <p:pic>
        <p:nvPicPr>
          <p:cNvPr id="7" name="Bildobjekt 6"/>
          <p:cNvPicPr>
            <a:picLocks noChangeAspect="1"/>
          </p:cNvPicPr>
          <p:nvPr/>
        </p:nvPicPr>
        <p:blipFill>
          <a:blip r:embed="rId2"/>
          <a:stretch>
            <a:fillRect/>
          </a:stretch>
        </p:blipFill>
        <p:spPr>
          <a:xfrm>
            <a:off x="2786307" y="2079427"/>
            <a:ext cx="2383325" cy="785566"/>
          </a:xfrm>
          <a:prstGeom prst="rect">
            <a:avLst/>
          </a:prstGeom>
        </p:spPr>
      </p:pic>
      <p:pic>
        <p:nvPicPr>
          <p:cNvPr id="9" name="Bildobjekt 8"/>
          <p:cNvPicPr>
            <a:picLocks noChangeAspect="1"/>
          </p:cNvPicPr>
          <p:nvPr/>
        </p:nvPicPr>
        <p:blipFill>
          <a:blip r:embed="rId3"/>
          <a:stretch>
            <a:fillRect/>
          </a:stretch>
        </p:blipFill>
        <p:spPr>
          <a:xfrm>
            <a:off x="5395700" y="3041385"/>
            <a:ext cx="1432688" cy="1788457"/>
          </a:xfrm>
          <a:prstGeom prst="rect">
            <a:avLst/>
          </a:prstGeom>
        </p:spPr>
      </p:pic>
      <p:pic>
        <p:nvPicPr>
          <p:cNvPr id="10" name="Bildobjekt 9"/>
          <p:cNvPicPr>
            <a:picLocks noChangeAspect="1"/>
          </p:cNvPicPr>
          <p:nvPr/>
        </p:nvPicPr>
        <p:blipFill>
          <a:blip r:embed="rId4"/>
          <a:stretch>
            <a:fillRect/>
          </a:stretch>
        </p:blipFill>
        <p:spPr>
          <a:xfrm>
            <a:off x="1182715" y="4294713"/>
            <a:ext cx="2170621" cy="1403040"/>
          </a:xfrm>
          <a:prstGeom prst="rect">
            <a:avLst/>
          </a:prstGeom>
        </p:spPr>
      </p:pic>
      <p:pic>
        <p:nvPicPr>
          <p:cNvPr id="6" name="Bildobjekt 5"/>
          <p:cNvPicPr>
            <a:picLocks noChangeAspect="1"/>
          </p:cNvPicPr>
          <p:nvPr/>
        </p:nvPicPr>
        <p:blipFill>
          <a:blip r:embed="rId5"/>
          <a:stretch>
            <a:fillRect/>
          </a:stretch>
        </p:blipFill>
        <p:spPr>
          <a:xfrm>
            <a:off x="5579207" y="5638800"/>
            <a:ext cx="1850293" cy="833338"/>
          </a:xfrm>
          <a:prstGeom prst="rect">
            <a:avLst/>
          </a:prstGeom>
        </p:spPr>
      </p:pic>
      <p:sp>
        <p:nvSpPr>
          <p:cNvPr id="8" name="Ellips 7"/>
          <p:cNvSpPr/>
          <p:nvPr/>
        </p:nvSpPr>
        <p:spPr>
          <a:xfrm>
            <a:off x="6924675" y="5496493"/>
            <a:ext cx="123826" cy="3333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658232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221" y="780717"/>
            <a:ext cx="7912894" cy="489109"/>
          </a:xfrm>
        </p:spPr>
        <p:txBody>
          <a:bodyPr/>
          <a:lstStyle/>
          <a:p>
            <a:endParaRPr lang="sv-SE" dirty="0">
              <a:solidFill>
                <a:srgbClr val="0070C0"/>
              </a:solidFill>
            </a:endParaRPr>
          </a:p>
        </p:txBody>
      </p:sp>
      <p:sp>
        <p:nvSpPr>
          <p:cNvPr id="3" name="Platshållare för innehåll 2"/>
          <p:cNvSpPr>
            <a:spLocks noGrp="1"/>
          </p:cNvSpPr>
          <p:nvPr>
            <p:ph idx="1"/>
          </p:nvPr>
        </p:nvSpPr>
        <p:spPr>
          <a:xfrm>
            <a:off x="555544" y="1352729"/>
            <a:ext cx="7823222" cy="3579623"/>
          </a:xfrm>
        </p:spPr>
        <p:txBody>
          <a:bodyPr/>
          <a:lstStyle/>
          <a:p>
            <a:pPr marL="0" indent="0">
              <a:buNone/>
            </a:pPr>
            <a:r>
              <a:rPr lang="sv-SE" dirty="0">
                <a:solidFill>
                  <a:srgbClr val="0070C0"/>
                </a:solidFill>
              </a:rPr>
              <a:t>6)</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2"/>
          <a:stretch>
            <a:fillRect/>
          </a:stretch>
        </p:blipFill>
        <p:spPr>
          <a:xfrm>
            <a:off x="1119511" y="1609337"/>
            <a:ext cx="7489703" cy="1358852"/>
          </a:xfrm>
          <a:prstGeom prst="rect">
            <a:avLst/>
          </a:prstGeom>
        </p:spPr>
      </p:pic>
      <p:sp>
        <p:nvSpPr>
          <p:cNvPr id="5" name="Ellips 4"/>
          <p:cNvSpPr/>
          <p:nvPr/>
        </p:nvSpPr>
        <p:spPr>
          <a:xfrm>
            <a:off x="969801" y="2611606"/>
            <a:ext cx="614633" cy="401129"/>
          </a:xfrm>
          <a:prstGeom prst="ellipse">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6" name="Bildobjekt 5"/>
          <p:cNvPicPr>
            <a:picLocks noChangeAspect="1"/>
          </p:cNvPicPr>
          <p:nvPr/>
        </p:nvPicPr>
        <p:blipFill>
          <a:blip r:embed="rId3"/>
          <a:stretch>
            <a:fillRect/>
          </a:stretch>
        </p:blipFill>
        <p:spPr>
          <a:xfrm>
            <a:off x="3971061" y="4241803"/>
            <a:ext cx="2180859" cy="614606"/>
          </a:xfrm>
          <a:prstGeom prst="rect">
            <a:avLst/>
          </a:prstGeom>
        </p:spPr>
      </p:pic>
      <p:sp>
        <p:nvSpPr>
          <p:cNvPr id="7" name="Ellips 6"/>
          <p:cNvSpPr/>
          <p:nvPr/>
        </p:nvSpPr>
        <p:spPr>
          <a:xfrm>
            <a:off x="5321779" y="4042841"/>
            <a:ext cx="349370" cy="7504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Ellips 7"/>
          <p:cNvSpPr/>
          <p:nvPr/>
        </p:nvSpPr>
        <p:spPr>
          <a:xfrm>
            <a:off x="1086259" y="1564791"/>
            <a:ext cx="996351" cy="401128"/>
          </a:xfrm>
          <a:prstGeom prst="ellipse">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9" name="Bildobjekt 8"/>
          <p:cNvPicPr>
            <a:picLocks noChangeAspect="1"/>
          </p:cNvPicPr>
          <p:nvPr/>
        </p:nvPicPr>
        <p:blipFill>
          <a:blip r:embed="rId4"/>
          <a:stretch>
            <a:fillRect/>
          </a:stretch>
        </p:blipFill>
        <p:spPr>
          <a:xfrm>
            <a:off x="3971061" y="5131314"/>
            <a:ext cx="2288347" cy="1113249"/>
          </a:xfrm>
          <a:prstGeom prst="rect">
            <a:avLst/>
          </a:prstGeom>
        </p:spPr>
      </p:pic>
      <p:cxnSp>
        <p:nvCxnSpPr>
          <p:cNvPr id="11" name="Rak pilkoppling 10"/>
          <p:cNvCxnSpPr>
            <a:cxnSpLocks/>
          </p:cNvCxnSpPr>
          <p:nvPr/>
        </p:nvCxnSpPr>
        <p:spPr>
          <a:xfrm>
            <a:off x="1485900" y="3012735"/>
            <a:ext cx="2235983" cy="228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154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0070C0"/>
                </a:solidFill>
              </a:rPr>
              <a:t>Borttag av sparad rapport</a:t>
            </a:r>
            <a:br>
              <a:rPr lang="sv-SE" dirty="0"/>
            </a:br>
            <a:endParaRPr lang="sv-SE" dirty="0"/>
          </a:p>
        </p:txBody>
      </p:sp>
      <p:pic>
        <p:nvPicPr>
          <p:cNvPr id="4" name="Platshållare för innehåll 3"/>
          <p:cNvPicPr>
            <a:picLocks noGrp="1" noChangeAspect="1"/>
          </p:cNvPicPr>
          <p:nvPr>
            <p:ph idx="1"/>
          </p:nvPr>
        </p:nvPicPr>
        <p:blipFill>
          <a:blip r:embed="rId2"/>
          <a:stretch>
            <a:fillRect/>
          </a:stretch>
        </p:blipFill>
        <p:spPr>
          <a:xfrm>
            <a:off x="729802" y="2428424"/>
            <a:ext cx="7937056" cy="3115126"/>
          </a:xfrm>
          <a:prstGeom prst="rect">
            <a:avLst/>
          </a:prstGeom>
        </p:spPr>
      </p:pic>
      <p:sp>
        <p:nvSpPr>
          <p:cNvPr id="5" name="Ellips 4"/>
          <p:cNvSpPr/>
          <p:nvPr/>
        </p:nvSpPr>
        <p:spPr>
          <a:xfrm>
            <a:off x="7226519" y="2837792"/>
            <a:ext cx="1105556" cy="254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7" name="Rak pilkoppling 6"/>
          <p:cNvCxnSpPr>
            <a:cxnSpLocks/>
          </p:cNvCxnSpPr>
          <p:nvPr/>
        </p:nvCxnSpPr>
        <p:spPr>
          <a:xfrm flipH="1">
            <a:off x="4286250" y="3092011"/>
            <a:ext cx="2952092" cy="17085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79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908F677-8D4F-4FD9-89B0-798C8F7ED154}"/>
              </a:ext>
            </a:extLst>
          </p:cNvPr>
          <p:cNvSpPr>
            <a:spLocks noGrp="1"/>
          </p:cNvSpPr>
          <p:nvPr>
            <p:ph type="title"/>
          </p:nvPr>
        </p:nvSpPr>
        <p:spPr>
          <a:xfrm>
            <a:off x="318116" y="1083601"/>
            <a:ext cx="7912894" cy="652145"/>
          </a:xfrm>
        </p:spPr>
        <p:txBody>
          <a:bodyPr/>
          <a:lstStyle/>
          <a:p>
            <a:r>
              <a:rPr lang="sv-SE" dirty="0">
                <a:solidFill>
                  <a:srgbClr val="0070C0"/>
                </a:solidFill>
              </a:rPr>
              <a:t>Ekonomiflik</a:t>
            </a:r>
            <a:br>
              <a:rPr lang="sv-SE" dirty="0"/>
            </a:br>
            <a:r>
              <a:rPr lang="sv-SE" dirty="0"/>
              <a:t>Olika rapportval  under </a:t>
            </a:r>
            <a:r>
              <a:rPr lang="sv-SE" dirty="0">
                <a:solidFill>
                  <a:srgbClr val="0070C0"/>
                </a:solidFill>
              </a:rPr>
              <a:t>”Kolumnuppsättning”</a:t>
            </a:r>
          </a:p>
        </p:txBody>
      </p:sp>
      <p:pic>
        <p:nvPicPr>
          <p:cNvPr id="8" name="Platshållare för innehåll 7">
            <a:extLst>
              <a:ext uri="{FF2B5EF4-FFF2-40B4-BE49-F238E27FC236}">
                <a16:creationId xmlns:a16="http://schemas.microsoft.com/office/drawing/2014/main" id="{34DE7ACC-5E9D-4217-9E4D-E3916AFB212C}"/>
              </a:ext>
            </a:extLst>
          </p:cNvPr>
          <p:cNvPicPr>
            <a:picLocks noGrp="1" noChangeAspect="1"/>
          </p:cNvPicPr>
          <p:nvPr>
            <p:ph idx="1"/>
          </p:nvPr>
        </p:nvPicPr>
        <p:blipFill>
          <a:blip r:embed="rId2"/>
          <a:stretch>
            <a:fillRect/>
          </a:stretch>
        </p:blipFill>
        <p:spPr>
          <a:xfrm>
            <a:off x="318116" y="2190750"/>
            <a:ext cx="8725078" cy="3326474"/>
          </a:xfrm>
        </p:spPr>
      </p:pic>
      <p:sp>
        <p:nvSpPr>
          <p:cNvPr id="10" name="Rektangel: rundade hörn 9">
            <a:extLst>
              <a:ext uri="{FF2B5EF4-FFF2-40B4-BE49-F238E27FC236}">
                <a16:creationId xmlns:a16="http://schemas.microsoft.com/office/drawing/2014/main" id="{EED244DE-0E1E-494C-BAFC-0761E6D2199A}"/>
              </a:ext>
            </a:extLst>
          </p:cNvPr>
          <p:cNvSpPr/>
          <p:nvPr/>
        </p:nvSpPr>
        <p:spPr>
          <a:xfrm>
            <a:off x="5143499" y="2647950"/>
            <a:ext cx="1171575" cy="253365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4092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324940"/>
            <a:ext cx="8877300" cy="4266109"/>
          </a:xfrm>
        </p:spPr>
        <p:txBody>
          <a:bodyPr/>
          <a:lstStyle/>
          <a:p>
            <a:pPr>
              <a:lnSpc>
                <a:spcPct val="100000"/>
              </a:lnSpc>
            </a:pPr>
            <a:r>
              <a:rPr lang="sv-SE" dirty="0"/>
              <a:t>Gruppering och sortering samt val av vad som visas i Transaktionsflik</a:t>
            </a:r>
            <a:br>
              <a:rPr lang="sv-SE" dirty="0"/>
            </a:br>
            <a:br>
              <a:rPr lang="sv-SE" dirty="0"/>
            </a:br>
            <a:r>
              <a:rPr lang="sv-SE" sz="1200" b="0" dirty="0">
                <a:solidFill>
                  <a:srgbClr val="FF0000"/>
                </a:solidFill>
              </a:rPr>
              <a:t>Öppna kugghjul</a:t>
            </a:r>
            <a:r>
              <a:rPr lang="sv-SE" sz="900" b="0" dirty="0">
                <a:solidFill>
                  <a:srgbClr val="FF0000"/>
                </a:solidFill>
              </a:rPr>
              <a:t>		</a:t>
            </a:r>
            <a:r>
              <a:rPr lang="sv-SE" sz="1200" b="0" dirty="0">
                <a:solidFill>
                  <a:srgbClr val="0070C0"/>
                </a:solidFill>
              </a:rPr>
              <a:t>Möjlighet att dölja transaktioner och endast visa summarader per vald gruppering</a:t>
            </a:r>
            <a:br>
              <a:rPr lang="sv-SE" dirty="0">
                <a:solidFill>
                  <a:srgbClr val="0070C0"/>
                </a:solidFill>
              </a:rPr>
            </a:br>
            <a:r>
              <a:rPr lang="sv-SE" dirty="0">
                <a:solidFill>
                  <a:srgbClr val="0070C0"/>
                </a:solidFill>
              </a:rPr>
              <a:t>			  </a:t>
            </a:r>
            <a:r>
              <a:rPr lang="sv-SE" sz="1200" b="0" dirty="0">
                <a:solidFill>
                  <a:srgbClr val="0070C0"/>
                </a:solidFill>
              </a:rPr>
              <a:t>Dra den nivå som ska grupperas från ”Alla kolumner” till ”Gruppera på”</a:t>
            </a:r>
            <a:br>
              <a:rPr lang="sv-SE" sz="1200" b="0" dirty="0">
                <a:solidFill>
                  <a:srgbClr val="0070C0"/>
                </a:solidFill>
              </a:rPr>
            </a:br>
            <a:r>
              <a:rPr lang="sv-SE" sz="1200" b="0" dirty="0">
                <a:solidFill>
                  <a:srgbClr val="0070C0"/>
                </a:solidFill>
              </a:rPr>
              <a:t>																												</a:t>
            </a:r>
            <a:br>
              <a:rPr lang="sv-SE" sz="1200" b="0" dirty="0">
                <a:solidFill>
                  <a:srgbClr val="0070C0"/>
                </a:solidFill>
              </a:rPr>
            </a:br>
            <a:br>
              <a:rPr lang="sv-SE" sz="1200" b="0" dirty="0">
                <a:solidFill>
                  <a:srgbClr val="0070C0"/>
                </a:solidFill>
              </a:rPr>
            </a:br>
            <a:r>
              <a:rPr lang="sv-SE" sz="1200" b="0" dirty="0">
                <a:solidFill>
                  <a:srgbClr val="0070C0"/>
                </a:solidFill>
              </a:rPr>
              <a:t>							</a:t>
            </a:r>
            <a:r>
              <a:rPr lang="sv-SE" sz="1200" b="0" dirty="0">
                <a:solidFill>
                  <a:srgbClr val="FF0000"/>
                </a:solidFill>
              </a:rPr>
              <a:t>Klicka på ikon som valts och på 			</a:t>
            </a:r>
            <a:r>
              <a:rPr lang="sv-SE" sz="1200" b="0" dirty="0" err="1">
                <a:solidFill>
                  <a:srgbClr val="FF0000"/>
                </a:solidFill>
              </a:rPr>
              <a:t>minustecke</a:t>
            </a:r>
            <a:r>
              <a:rPr lang="sv-SE" sz="1200" b="0" dirty="0">
                <a:solidFill>
                  <a:srgbClr val="FF0000"/>
                </a:solidFill>
              </a:rPr>
              <a:t>				minustecken för borttag</a:t>
            </a:r>
            <a:br>
              <a:rPr lang="sv-SE" sz="900" b="0" dirty="0">
                <a:solidFill>
                  <a:srgbClr val="FF0000"/>
                </a:solidFill>
              </a:rPr>
            </a:br>
            <a:br>
              <a:rPr lang="sv-SE" sz="900" b="0" dirty="0">
                <a:solidFill>
                  <a:srgbClr val="FF0000"/>
                </a:solidFill>
              </a:rPr>
            </a:br>
            <a:r>
              <a:rPr lang="sv-SE" sz="900" b="0" dirty="0">
                <a:solidFill>
                  <a:srgbClr val="FF0000"/>
                </a:solidFill>
              </a:rPr>
              <a:t>									</a:t>
            </a:r>
            <a:br>
              <a:rPr lang="sv-SE" sz="900" b="0" dirty="0">
                <a:solidFill>
                  <a:srgbClr val="FF0000"/>
                </a:solidFill>
              </a:rPr>
            </a:br>
            <a:r>
              <a:rPr lang="sv-SE" sz="900" b="0" dirty="0">
                <a:solidFill>
                  <a:srgbClr val="FF0000"/>
                </a:solidFill>
              </a:rPr>
              <a:t>			</a:t>
            </a:r>
            <a:br>
              <a:rPr lang="sv-SE" sz="900" b="0" dirty="0">
                <a:solidFill>
                  <a:srgbClr val="FF0000"/>
                </a:solidFill>
              </a:rPr>
            </a:br>
            <a:br>
              <a:rPr lang="sv-SE" sz="900" b="0" dirty="0">
                <a:solidFill>
                  <a:srgbClr val="FF0000"/>
                </a:solidFill>
              </a:rPr>
            </a:br>
            <a:br>
              <a:rPr lang="sv-SE" sz="900" b="0" dirty="0">
                <a:solidFill>
                  <a:srgbClr val="FF0000"/>
                </a:solidFill>
              </a:rPr>
            </a:br>
            <a:br>
              <a:rPr lang="sv-SE" sz="900" b="0" dirty="0">
                <a:solidFill>
                  <a:srgbClr val="FF0000"/>
                </a:solidFill>
              </a:rPr>
            </a:br>
            <a:br>
              <a:rPr lang="sv-SE" sz="900" b="0" dirty="0">
                <a:solidFill>
                  <a:srgbClr val="FF0000"/>
                </a:solidFill>
              </a:rPr>
            </a:br>
            <a:br>
              <a:rPr lang="sv-SE" sz="1200" b="0" dirty="0">
                <a:solidFill>
                  <a:srgbClr val="FF0000"/>
                </a:solidFill>
              </a:rPr>
            </a:br>
            <a:r>
              <a:rPr lang="sv-SE" sz="1200" b="0" dirty="0">
                <a:solidFill>
                  <a:srgbClr val="FF0000"/>
                </a:solidFill>
              </a:rPr>
              <a:t>							</a:t>
            </a:r>
            <a:r>
              <a:rPr lang="sv-SE" sz="1200" b="0" dirty="0">
                <a:solidFill>
                  <a:srgbClr val="3366FF"/>
                </a:solidFill>
              </a:rPr>
              <a:t> Blå är val som visas. Grå visas ej</a:t>
            </a:r>
            <a:br>
              <a:rPr lang="sv-SE" sz="1200" b="0" dirty="0">
                <a:solidFill>
                  <a:srgbClr val="3366FF"/>
                </a:solidFill>
              </a:rPr>
            </a:br>
            <a:r>
              <a:rPr lang="sv-SE" sz="1200" b="0" dirty="0">
                <a:solidFill>
                  <a:srgbClr val="3366FF"/>
                </a:solidFill>
              </a:rPr>
              <a:t>							 Klicka på ikoner som ska visas</a:t>
            </a:r>
            <a:br>
              <a:rPr lang="sv-SE" sz="1200" b="0" dirty="0">
                <a:solidFill>
                  <a:srgbClr val="3366FF"/>
                </a:solidFill>
              </a:rPr>
            </a:br>
            <a:r>
              <a:rPr lang="sv-SE" sz="900" b="0" dirty="0">
                <a:solidFill>
                  <a:srgbClr val="3366FF"/>
                </a:solidFill>
              </a:rPr>
              <a:t>												  Klicka på de ikoner ni vill visa </a:t>
            </a:r>
            <a:r>
              <a:rPr lang="sv-SE" sz="900" b="0" dirty="0">
                <a:solidFill>
                  <a:srgbClr val="FF0000"/>
                </a:solidFill>
              </a:rPr>
              <a:t>	</a:t>
            </a:r>
            <a:br>
              <a:rPr lang="sv-SE" sz="900" b="0" dirty="0">
                <a:solidFill>
                  <a:srgbClr val="FF0000"/>
                </a:solidFill>
              </a:rPr>
            </a:br>
            <a:r>
              <a:rPr lang="sv-SE" sz="900" b="0" dirty="0">
                <a:solidFill>
                  <a:srgbClr val="FF0000"/>
                </a:solidFill>
              </a:rPr>
              <a:t>													</a:t>
            </a:r>
            <a:br>
              <a:rPr lang="sv-SE" sz="900" b="0" dirty="0">
                <a:solidFill>
                  <a:srgbClr val="FF0000"/>
                </a:solidFill>
              </a:rPr>
            </a:br>
            <a:r>
              <a:rPr lang="sv-SE" sz="900" b="0" dirty="0">
                <a:solidFill>
                  <a:srgbClr val="FF0000"/>
                </a:solidFill>
              </a:rPr>
              <a:t>												</a:t>
            </a:r>
            <a:r>
              <a:rPr lang="sv-SE" sz="900" b="0" dirty="0">
                <a:solidFill>
                  <a:srgbClr val="3366FF"/>
                </a:solidFill>
              </a:rPr>
              <a:t> Blå är val som visas. Grå visas ej</a:t>
            </a:r>
            <a:br>
              <a:rPr lang="sv-SE" sz="900" b="0" dirty="0">
                <a:solidFill>
                  <a:srgbClr val="3366FF"/>
                </a:solidFill>
              </a:rPr>
            </a:br>
            <a:r>
              <a:rPr lang="sv-SE" sz="900" b="0" dirty="0">
                <a:solidFill>
                  <a:srgbClr val="3366FF"/>
                </a:solidFill>
              </a:rPr>
              <a:t>												  Klicka på de ikoner ni vill visa </a:t>
            </a:r>
            <a:endParaRPr lang="sv-SE" sz="900" b="0" dirty="0">
              <a:solidFill>
                <a:srgbClr val="FF0000"/>
              </a:solidFill>
            </a:endParaRPr>
          </a:p>
        </p:txBody>
      </p:sp>
      <p:pic>
        <p:nvPicPr>
          <p:cNvPr id="4" name="Platshållare för innehåll 3"/>
          <p:cNvPicPr>
            <a:picLocks noGrp="1" noChangeAspect="1"/>
          </p:cNvPicPr>
          <p:nvPr>
            <p:ph idx="1"/>
          </p:nvPr>
        </p:nvPicPr>
        <p:blipFill>
          <a:blip r:embed="rId2"/>
          <a:stretch>
            <a:fillRect/>
          </a:stretch>
        </p:blipFill>
        <p:spPr>
          <a:xfrm>
            <a:off x="416216" y="2011672"/>
            <a:ext cx="5818758" cy="3921972"/>
          </a:xfrm>
          <a:prstGeom prst="rect">
            <a:avLst/>
          </a:prstGeom>
        </p:spPr>
      </p:pic>
      <p:cxnSp>
        <p:nvCxnSpPr>
          <p:cNvPr id="6" name="Rak pilkoppling 5"/>
          <p:cNvCxnSpPr>
            <a:cxnSpLocks/>
          </p:cNvCxnSpPr>
          <p:nvPr/>
        </p:nvCxnSpPr>
        <p:spPr>
          <a:xfrm flipH="1" flipV="1">
            <a:off x="1054455" y="1590675"/>
            <a:ext cx="510190" cy="1354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p:cNvCxnSpPr/>
          <p:nvPr/>
        </p:nvCxnSpPr>
        <p:spPr>
          <a:xfrm flipV="1">
            <a:off x="2534704" y="3429000"/>
            <a:ext cx="0" cy="188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flipH="1" flipV="1">
            <a:off x="2790908" y="2939211"/>
            <a:ext cx="14654" cy="732692"/>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a:off x="5950689" y="2780567"/>
            <a:ext cx="56856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p:cNvCxnSpPr/>
          <p:nvPr/>
        </p:nvCxnSpPr>
        <p:spPr>
          <a:xfrm>
            <a:off x="5464181" y="3972658"/>
            <a:ext cx="1055077" cy="29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Rak pilkoppling 4"/>
          <p:cNvCxnSpPr>
            <a:cxnSpLocks/>
          </p:cNvCxnSpPr>
          <p:nvPr/>
        </p:nvCxnSpPr>
        <p:spPr>
          <a:xfrm flipV="1">
            <a:off x="2076450" y="1704976"/>
            <a:ext cx="767065" cy="118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llips 10"/>
          <p:cNvSpPr/>
          <p:nvPr/>
        </p:nvSpPr>
        <p:spPr>
          <a:xfrm>
            <a:off x="1695086" y="2543225"/>
            <a:ext cx="1174446" cy="622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12048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68A56F-E9C8-4094-B36E-C8C2AA475FF3}"/>
              </a:ext>
            </a:extLst>
          </p:cNvPr>
          <p:cNvSpPr>
            <a:spLocks noGrp="1"/>
          </p:cNvSpPr>
          <p:nvPr>
            <p:ph type="title"/>
          </p:nvPr>
        </p:nvSpPr>
        <p:spPr/>
        <p:txBody>
          <a:bodyPr/>
          <a:lstStyle/>
          <a:p>
            <a:r>
              <a:rPr lang="sv-SE" dirty="0"/>
              <a:t>Dölj detaljrader</a:t>
            </a:r>
          </a:p>
        </p:txBody>
      </p:sp>
      <p:pic>
        <p:nvPicPr>
          <p:cNvPr id="3" name="Bildobjekt 2">
            <a:extLst>
              <a:ext uri="{FF2B5EF4-FFF2-40B4-BE49-F238E27FC236}">
                <a16:creationId xmlns:a16="http://schemas.microsoft.com/office/drawing/2014/main" id="{C49BDF2B-09B7-4197-9E98-EECAE1250703}"/>
              </a:ext>
            </a:extLst>
          </p:cNvPr>
          <p:cNvPicPr>
            <a:picLocks noChangeAspect="1"/>
          </p:cNvPicPr>
          <p:nvPr/>
        </p:nvPicPr>
        <p:blipFill>
          <a:blip r:embed="rId3"/>
          <a:stretch>
            <a:fillRect/>
          </a:stretch>
        </p:blipFill>
        <p:spPr>
          <a:xfrm>
            <a:off x="457224" y="1047751"/>
            <a:ext cx="8057676" cy="5322502"/>
          </a:xfrm>
          <a:prstGeom prst="rect">
            <a:avLst/>
          </a:prstGeom>
        </p:spPr>
      </p:pic>
    </p:spTree>
    <p:extLst>
      <p:ext uri="{BB962C8B-B14F-4D97-AF65-F5344CB8AC3E}">
        <p14:creationId xmlns:p14="http://schemas.microsoft.com/office/powerpoint/2010/main" val="49833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20318" y="1401291"/>
            <a:ext cx="8229600" cy="857250"/>
          </a:xfrm>
          <a:prstGeom prst="rect">
            <a:avLst/>
          </a:prstGeom>
          <a:noFill/>
          <a:ln>
            <a:noFill/>
          </a:ln>
        </p:spPr>
        <p:txBody>
          <a:bodyPr vert="horz" wrap="square" lIns="68569" tIns="34275" rIns="68569" bIns="34275" rtlCol="0" anchor="ctr" anchorCtr="0">
            <a:noAutofit/>
          </a:bodyPr>
          <a:lstStyle/>
          <a:p>
            <a:pPr lvl="0"/>
            <a:r>
              <a:rPr lang="sv-SE" dirty="0">
                <a:solidFill>
                  <a:srgbClr val="0070C0"/>
                </a:solidFill>
              </a:rPr>
              <a:t>Sökning infört i </a:t>
            </a:r>
            <a:r>
              <a:rPr lang="sv-SE" dirty="0" err="1">
                <a:solidFill>
                  <a:srgbClr val="0070C0"/>
                </a:solidFill>
              </a:rPr>
              <a:t>dropdowns</a:t>
            </a:r>
            <a:r>
              <a:rPr lang="sv-SE" dirty="0">
                <a:solidFill>
                  <a:srgbClr val="0070C0"/>
                </a:solidFill>
              </a:rPr>
              <a:t> med multival</a:t>
            </a:r>
          </a:p>
        </p:txBody>
      </p:sp>
      <p:sp>
        <p:nvSpPr>
          <p:cNvPr id="65" name="Shape 65"/>
          <p:cNvSpPr txBox="1">
            <a:spLocks noGrp="1"/>
          </p:cNvSpPr>
          <p:nvPr>
            <p:ph type="body" idx="1"/>
          </p:nvPr>
        </p:nvSpPr>
        <p:spPr>
          <a:xfrm>
            <a:off x="494082" y="2258541"/>
            <a:ext cx="6802259" cy="3619501"/>
          </a:xfrm>
          <a:prstGeom prst="rect">
            <a:avLst/>
          </a:prstGeom>
          <a:noFill/>
          <a:ln>
            <a:noFill/>
          </a:ln>
        </p:spPr>
        <p:txBody>
          <a:bodyPr vert="horz" wrap="square" lIns="68569" tIns="34275" rIns="68569" bIns="34275" rtlCol="0" anchor="t" anchorCtr="0">
            <a:noAutofit/>
          </a:bodyPr>
          <a:lstStyle/>
          <a:p>
            <a:pPr marL="0" indent="0">
              <a:spcBef>
                <a:spcPts val="0"/>
              </a:spcBef>
              <a:buNone/>
            </a:pPr>
            <a:r>
              <a:rPr lang="sv-SE" sz="1800" dirty="0">
                <a:solidFill>
                  <a:srgbClr val="0070C0"/>
                </a:solidFill>
              </a:rPr>
              <a:t>En sökruta visas automatiskt om man har många val</a:t>
            </a:r>
          </a:p>
          <a:p>
            <a:pPr marL="0" indent="0">
              <a:spcBef>
                <a:spcPts val="0"/>
              </a:spcBef>
              <a:buNone/>
            </a:pPr>
            <a:endParaRPr lang="sv-SE" sz="2100" dirty="0"/>
          </a:p>
        </p:txBody>
      </p:sp>
      <p:pic>
        <p:nvPicPr>
          <p:cNvPr id="3" name="Bildobjekt 2"/>
          <p:cNvPicPr>
            <a:picLocks noChangeAspect="1"/>
          </p:cNvPicPr>
          <p:nvPr/>
        </p:nvPicPr>
        <p:blipFill>
          <a:blip r:embed="rId3"/>
          <a:stretch>
            <a:fillRect/>
          </a:stretch>
        </p:blipFill>
        <p:spPr>
          <a:xfrm>
            <a:off x="1266826" y="2729081"/>
            <a:ext cx="4586682" cy="3148961"/>
          </a:xfrm>
          <a:prstGeom prst="rect">
            <a:avLst/>
          </a:prstGeom>
        </p:spPr>
      </p:pic>
    </p:spTree>
    <p:extLst>
      <p:ext uri="{BB962C8B-B14F-4D97-AF65-F5344CB8AC3E}">
        <p14:creationId xmlns:p14="http://schemas.microsoft.com/office/powerpoint/2010/main" val="1870563815"/>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_4.3.potx" id="{30142268-BD36-4F30-9198-854F57828D1D}" vid="{EEEA3E1D-F920-4B68-8E17-5874EDECF9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8409</TotalTime>
  <Words>1620</Words>
  <Application>Microsoft Office PowerPoint</Application>
  <PresentationFormat>Bildspel på skärmen (4:3)</PresentationFormat>
  <Paragraphs>224</Paragraphs>
  <Slides>54</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54</vt:i4>
      </vt:variant>
    </vt:vector>
  </HeadingPairs>
  <TitlesOfParts>
    <vt:vector size="57" baseType="lpstr">
      <vt:lpstr>Arial</vt:lpstr>
      <vt:lpstr>Calibri</vt:lpstr>
      <vt:lpstr>Office-tema</vt:lpstr>
      <vt:lpstr>Hypergene, budget och prognos Nyheter     </vt:lpstr>
      <vt:lpstr>Innehåll</vt:lpstr>
      <vt:lpstr>PowerPoint-presentation</vt:lpstr>
      <vt:lpstr>PowerPoint-presentation</vt:lpstr>
      <vt:lpstr>PowerPoint-presentation</vt:lpstr>
      <vt:lpstr>Ekonomiflik Olika rapportval  under ”Kolumnuppsättning”</vt:lpstr>
      <vt:lpstr>Gruppering och sortering samt val av vad som visas i Transaktionsflik  Öppna kugghjul  Möjlighet att dölja transaktioner och endast visa summarader per vald gruppering      Dra den nivå som ska grupperas från ”Alla kolumner” till ”Gruppera på”                                      Klicka på ikon som valts och på    minustecke    minustecken för borttag                             Blå är val som visas. Grå visas ej         Klicka på ikoner som ska visas               Klicka på de ikoner ni vill visa                              Blå är val som visas. Grå visas ej               Klicka på de ikoner ni vill visa </vt:lpstr>
      <vt:lpstr>Dölj detaljrader</vt:lpstr>
      <vt:lpstr>Sökning infört i dropdowns med multival</vt:lpstr>
      <vt:lpstr>Hjälptext</vt:lpstr>
      <vt:lpstr>Valbara projekt per org.enhet 1:1 relationen org och projekt i UBW  Fr o m 2021 samma valbarhet i Hypergene dvs med endast org-enhetens projekt Fn väljer/anger ni projekt i rull-list </vt:lpstr>
      <vt:lpstr>Visningsläge </vt:lpstr>
      <vt:lpstr>Visningsläge Visa skärmbildsläge och att man kan zooma med   - ctrl +  alt. -  - Tillbaka till100%  = ctrl 0 </vt:lpstr>
      <vt:lpstr>Hemvist inlånad personal</vt:lpstr>
      <vt:lpstr>Inlånad personals hemvist framgår i bild  stå på aktuellt namn och hemvist framgår längst ner på bild </vt:lpstr>
      <vt:lpstr>Resultaträkning utfall 3 år, 5 år</vt:lpstr>
      <vt:lpstr>Färdiga val av resultaträkningar för utfall 3 år alt 5 år Period:  jan t o m vald  månad </vt:lpstr>
      <vt:lpstr>Excelimport Uppgift för kontoinmatning</vt:lpstr>
      <vt:lpstr>Excelimport kontoimatning</vt:lpstr>
      <vt:lpstr>OBS! vid Excelimport i kontoinmatning</vt:lpstr>
      <vt:lpstr>Bilaga 14</vt:lpstr>
      <vt:lpstr>Excelimport </vt:lpstr>
      <vt:lpstr> BUDGET- årsbelopp 1) Klicka Excelimport i Hypergene 2) Kopiera (Ctrl+C) siffror för:    - konto, verks, proj, årsbelopp     - alt.  konto, verks, årsbelopp      3) Hypergene: klistra in (Ctrl+V) 4) Avstäm                ”Inmatning”          samt  i          ”Inmatning per projekt” </vt:lpstr>
      <vt:lpstr> PROGNOS- månadsbelopp 1) Klicka Excelimport i Hypergene 1) Excel: kopiera  (Ctrl+C) siffror för:     - konto, verks, proj, månadsbelopp      - alt. konto, verks, månadsbelopp      2) Hypergene: klistra in (Ctrl+V) 3) Avstäm     </vt:lpstr>
      <vt:lpstr>Excelimport i valet ”Inmatning och jämförelse” Belopp placerat i kontonummerordning     OBS! Gulmarkerade rubriker nedan manuellt inskriven </vt:lpstr>
      <vt:lpstr>FTE i budget och prognos  </vt:lpstr>
      <vt:lpstr>FTE - heltidsekvivalenter</vt:lpstr>
      <vt:lpstr>FTE</vt:lpstr>
      <vt:lpstr>  FTE </vt:lpstr>
      <vt:lpstr>FTE Filtrera i rubrikrad</vt:lpstr>
      <vt:lpstr>All personal konterad på org.enheten i kronor inkl inlån Omfattning inlånad personal i % fn via inlåningsfliken</vt:lpstr>
      <vt:lpstr>Inlånad personals omfattning i % fn inlåne-flik</vt:lpstr>
      <vt:lpstr>FTE Gruppera och sortera data</vt:lpstr>
      <vt:lpstr>PowerPoint-presentation</vt:lpstr>
      <vt:lpstr>PowerPoint-presentation</vt:lpstr>
      <vt:lpstr>FTE</vt:lpstr>
      <vt:lpstr>Uppföljning  budget, prognos, utfall per anställd</vt:lpstr>
      <vt:lpstr>1) Välj typ av resultaträkning för aktuellt org 2) Klicka på raden för personalkostnader </vt:lpstr>
      <vt:lpstr>3) Välj fliken ”Anställning” 4) ”Visa intervall” = summering anställda per bokstav  5)  ”Visa resursnivå” = budget, prognos, utfall per anställda </vt:lpstr>
      <vt:lpstr>Fliken ”Anställda”    * Nyanställda under ”Visa resursnivå”  Ev kommentarer till Nyanställd se under rapportflik:     * Saknas under ”Visa resursnivå!    Klicka på saknas och transaktioner Om man vid val av flik står på annan rad än personal är saknas   alla övriga kostnader och intäkter</vt:lpstr>
      <vt:lpstr>Kontoinmatning per projekt</vt:lpstr>
      <vt:lpstr>Flik för kontoinmatning per projekt (aktivitet)</vt:lpstr>
      <vt:lpstr>Excelinläsning kontoinmatning personal</vt:lpstr>
      <vt:lpstr>PowerPoint-presentation</vt:lpstr>
      <vt:lpstr>PowerPoint-presentation</vt:lpstr>
      <vt:lpstr>Separat kontrollflik för avstämning konteringsprocent Ingen avstämningsdel i Importfliken som i kontoinmatningen därav sep flik  Felkontering nedan: - felkonterad person &gt;100% - Nyanställd 22 inlagd med lön januari och tjänsteomfattning i januari men ingen kontering januari utan istället i februari</vt:lpstr>
      <vt:lpstr>OBS!  Excelimport kontering personal endast för personal med hemvist på avdelningen – inte ut- och inlån  </vt:lpstr>
      <vt:lpstr>PowerPoint-presentation</vt:lpstr>
      <vt:lpstr>Rapporter, Flerval </vt:lpstr>
      <vt:lpstr>Rapporter, Flerval</vt:lpstr>
      <vt:lpstr>Spara Rapportmall under Bokmärke </vt:lpstr>
      <vt:lpstr>”Bokmärke” Spara byggd Rapport som mall under ”Bokmärke”</vt:lpstr>
      <vt:lpstr>PowerPoint-presentation</vt:lpstr>
      <vt:lpstr>Borttag av sparad rapport </vt:lpstr>
    </vt:vector>
  </TitlesOfParts>
  <Company>Mittuniversitetet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Burman Lena E</dc:creator>
  <cp:lastModifiedBy>Hallberg, Ingrid</cp:lastModifiedBy>
  <cp:revision>560</cp:revision>
  <cp:lastPrinted>2017-09-01T08:35:59Z</cp:lastPrinted>
  <dcterms:created xsi:type="dcterms:W3CDTF">2015-07-06T11:19:00Z</dcterms:created>
  <dcterms:modified xsi:type="dcterms:W3CDTF">2022-02-02T21:35:48Z</dcterms:modified>
</cp:coreProperties>
</file>