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52"/>
  </p:notesMasterIdLst>
  <p:sldIdLst>
    <p:sldId id="330" r:id="rId6"/>
    <p:sldId id="258" r:id="rId7"/>
    <p:sldId id="670" r:id="rId8"/>
    <p:sldId id="373" r:id="rId9"/>
    <p:sldId id="311" r:id="rId10"/>
    <p:sldId id="426" r:id="rId11"/>
    <p:sldId id="382" r:id="rId12"/>
    <p:sldId id="440" r:id="rId13"/>
    <p:sldId id="358" r:id="rId14"/>
    <p:sldId id="312" r:id="rId15"/>
    <p:sldId id="378" r:id="rId16"/>
    <p:sldId id="321" r:id="rId17"/>
    <p:sldId id="267" r:id="rId18"/>
    <p:sldId id="436" r:id="rId19"/>
    <p:sldId id="359" r:id="rId20"/>
    <p:sldId id="427" r:id="rId21"/>
    <p:sldId id="668" r:id="rId22"/>
    <p:sldId id="757" r:id="rId23"/>
    <p:sldId id="269" r:id="rId24"/>
    <p:sldId id="669" r:id="rId25"/>
    <p:sldId id="375" r:id="rId26"/>
    <p:sldId id="437" r:id="rId27"/>
    <p:sldId id="419" r:id="rId28"/>
    <p:sldId id="422" r:id="rId29"/>
    <p:sldId id="364" r:id="rId30"/>
    <p:sldId id="429" r:id="rId31"/>
    <p:sldId id="430" r:id="rId32"/>
    <p:sldId id="380" r:id="rId33"/>
    <p:sldId id="306" r:id="rId34"/>
    <p:sldId id="270" r:id="rId35"/>
    <p:sldId id="296" r:id="rId36"/>
    <p:sldId id="297" r:id="rId37"/>
    <p:sldId id="362" r:id="rId38"/>
    <p:sldId id="299" r:id="rId39"/>
    <p:sldId id="348" r:id="rId40"/>
    <p:sldId id="298" r:id="rId41"/>
    <p:sldId id="334" r:id="rId42"/>
    <p:sldId id="336" r:id="rId43"/>
    <p:sldId id="337" r:id="rId44"/>
    <p:sldId id="347" r:id="rId45"/>
    <p:sldId id="363" r:id="rId46"/>
    <p:sldId id="335" r:id="rId47"/>
    <p:sldId id="381" r:id="rId48"/>
    <p:sldId id="301" r:id="rId49"/>
    <p:sldId id="302" r:id="rId50"/>
    <p:sldId id="300" r:id="rId5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DD680"/>
    <a:srgbClr val="AFCD65"/>
    <a:srgbClr val="A4DE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AB405-1A66-4088-85CA-BFC2AB143965}" v="738" dt="2024-09-02T07:58:29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3883" autoAdjust="0"/>
  </p:normalViewPr>
  <p:slideViewPr>
    <p:cSldViewPr snapToGrid="0">
      <p:cViewPr varScale="1">
        <p:scale>
          <a:sx n="127" d="100"/>
          <a:sy n="127" d="100"/>
        </p:scale>
        <p:origin x="7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A72B63-2718-4EA0-A42A-D4DB90AD6E7C}">
      <dgm:prSet phldrT="[Text]"/>
      <dgm:spPr/>
      <dgm:t>
        <a:bodyPr/>
        <a:lstStyle/>
        <a:p>
          <a:r>
            <a:rPr lang="sv-SE" dirty="0"/>
            <a:t>Jan</a:t>
          </a:r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 dirty="0"/>
            <a:t>Feb</a:t>
          </a:r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 dirty="0"/>
            <a:t>Dec</a:t>
          </a:r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 dirty="0"/>
            <a:t>Mar</a:t>
          </a:r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 dirty="0"/>
            <a:t>Apr</a:t>
          </a:r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 dirty="0"/>
            <a:t>Maj</a:t>
          </a:r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 dirty="0"/>
            <a:t>Jun</a:t>
          </a:r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 dirty="0"/>
            <a:t>Jul</a:t>
          </a:r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 dirty="0"/>
            <a:t>Aug</a:t>
          </a:r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 dirty="0"/>
            <a:t>Sep</a:t>
          </a:r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 dirty="0"/>
            <a:t>Okt</a:t>
          </a:r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 dirty="0"/>
            <a:t>Nov</a:t>
          </a:r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2" custLinFactNeighborX="83326" custLinFactNeighborY="-850">
        <dgm:presLayoutVars>
          <dgm:chMax val="0"/>
          <dgm:chPref val="0"/>
          <dgm:bulletEnabled val="1"/>
        </dgm:presLayoutVars>
      </dgm:prSet>
      <dgm:spPr/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2" custLinFactNeighborX="30437" custLinFactNeighborY="-558">
        <dgm:presLayoutVars>
          <dgm:chMax val="0"/>
          <dgm:chPref val="0"/>
          <dgm:bulletEnabled val="1"/>
        </dgm:presLayoutVars>
      </dgm:prSet>
      <dgm:spPr/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2" custLinFactNeighborX="-22725" custLinFactNeighborY="-2815">
        <dgm:presLayoutVars>
          <dgm:chMax val="0"/>
          <dgm:chPref val="0"/>
          <dgm:bulletEnabled val="1"/>
        </dgm:presLayoutVars>
      </dgm:prSet>
      <dgm:spPr/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2" custLinFactNeighborX="-30323" custLinFactNeighborY="3388">
        <dgm:presLayoutVars>
          <dgm:chMax val="0"/>
          <dgm:chPref val="0"/>
          <dgm:bulletEnabled val="1"/>
        </dgm:presLayoutVars>
      </dgm:prSet>
      <dgm:spPr/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2" custLinFactNeighborX="-42129" custLinFactNeighborY="-2299">
        <dgm:presLayoutVars>
          <dgm:chMax val="0"/>
          <dgm:chPref val="0"/>
          <dgm:bulletEnabled val="1"/>
        </dgm:presLayoutVars>
      </dgm:prSet>
      <dgm:spPr/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2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</dgm:pt>
  </dgm:ptLst>
  <dgm:cxnLst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A72B63-2718-4EA0-A42A-D4DB90AD6E7C}">
      <dgm:prSet phldrT="[Text]"/>
      <dgm:spPr/>
      <dgm:t>
        <a:bodyPr/>
        <a:lstStyle/>
        <a:p>
          <a:r>
            <a:rPr lang="sv-SE" dirty="0"/>
            <a:t>Jan</a:t>
          </a:r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 dirty="0"/>
            <a:t>Feb</a:t>
          </a:r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 dirty="0"/>
            <a:t>Dec</a:t>
          </a:r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 dirty="0"/>
            <a:t>Mar</a:t>
          </a:r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 dirty="0"/>
            <a:t>Apr</a:t>
          </a:r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 dirty="0"/>
            <a:t>Maj</a:t>
          </a:r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 dirty="0"/>
            <a:t>Jun</a:t>
          </a:r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 dirty="0"/>
            <a:t>Jul</a:t>
          </a:r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 dirty="0"/>
            <a:t>Aug</a:t>
          </a:r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 dirty="0"/>
            <a:t>Sep</a:t>
          </a:r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 dirty="0"/>
            <a:t>Okt</a:t>
          </a:r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 dirty="0"/>
            <a:t>Nov</a:t>
          </a:r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2" custLinFactNeighborX="83326" custLinFactNeighborY="-850">
        <dgm:presLayoutVars>
          <dgm:chMax val="0"/>
          <dgm:chPref val="0"/>
          <dgm:bulletEnabled val="1"/>
        </dgm:presLayoutVars>
      </dgm:prSet>
      <dgm:spPr/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2" custLinFactNeighborX="30437" custLinFactNeighborY="-558">
        <dgm:presLayoutVars>
          <dgm:chMax val="0"/>
          <dgm:chPref val="0"/>
          <dgm:bulletEnabled val="1"/>
        </dgm:presLayoutVars>
      </dgm:prSet>
      <dgm:spPr/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2" custLinFactNeighborX="-22725" custLinFactNeighborY="-2815">
        <dgm:presLayoutVars>
          <dgm:chMax val="0"/>
          <dgm:chPref val="0"/>
          <dgm:bulletEnabled val="1"/>
        </dgm:presLayoutVars>
      </dgm:prSet>
      <dgm:spPr/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2" custLinFactNeighborX="-30323" custLinFactNeighborY="3388">
        <dgm:presLayoutVars>
          <dgm:chMax val="0"/>
          <dgm:chPref val="0"/>
          <dgm:bulletEnabled val="1"/>
        </dgm:presLayoutVars>
      </dgm:prSet>
      <dgm:spPr/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2" custLinFactNeighborX="-42129" custLinFactNeighborY="-2299">
        <dgm:presLayoutVars>
          <dgm:chMax val="0"/>
          <dgm:chPref val="0"/>
          <dgm:bulletEnabled val="1"/>
        </dgm:presLayoutVars>
      </dgm:prSet>
      <dgm:spPr/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2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</dgm:pt>
  </dgm:ptLst>
  <dgm:cxnLst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65929" y="47781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Jan</a:t>
          </a:r>
        </a:p>
      </dsp:txBody>
      <dsp:txXfrm>
        <a:off x="216818" y="477819"/>
        <a:ext cx="452668" cy="301778"/>
      </dsp:txXfrm>
    </dsp:sp>
    <dsp:sp modelId="{1D9D9E96-3B3E-45C1-A5B7-40F2DA8BDBFB}">
      <dsp:nvSpPr>
        <dsp:cNvPr id="0" name=""/>
        <dsp:cNvSpPr/>
      </dsp:nvSpPr>
      <dsp:spPr>
        <a:xfrm>
          <a:off x="705029" y="478700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Feb</a:t>
          </a:r>
        </a:p>
      </dsp:txBody>
      <dsp:txXfrm>
        <a:off x="855918" y="478700"/>
        <a:ext cx="452668" cy="301778"/>
      </dsp:txXfrm>
    </dsp:sp>
    <dsp:sp modelId="{0BD3D456-073F-40E5-B679-7F1ACD224276}">
      <dsp:nvSpPr>
        <dsp:cNvPr id="0" name=""/>
        <dsp:cNvSpPr/>
      </dsp:nvSpPr>
      <dsp:spPr>
        <a:xfrm>
          <a:off x="1361068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Mar</a:t>
          </a:r>
        </a:p>
      </dsp:txBody>
      <dsp:txXfrm>
        <a:off x="1511957" y="480384"/>
        <a:ext cx="452668" cy="301778"/>
      </dsp:txXfrm>
    </dsp:sp>
    <dsp:sp modelId="{A31EECC0-6854-4875-8126-C27EFFDF83BD}">
      <dsp:nvSpPr>
        <dsp:cNvPr id="0" name=""/>
        <dsp:cNvSpPr/>
      </dsp:nvSpPr>
      <dsp:spPr>
        <a:xfrm>
          <a:off x="2040070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Apr</a:t>
          </a:r>
        </a:p>
      </dsp:txBody>
      <dsp:txXfrm>
        <a:off x="2190959" y="480384"/>
        <a:ext cx="452668" cy="301778"/>
      </dsp:txXfrm>
    </dsp:sp>
    <dsp:sp modelId="{402CBC50-2FCA-4BE1-9E19-4859AFB25B87}">
      <dsp:nvSpPr>
        <dsp:cNvPr id="0" name=""/>
        <dsp:cNvSpPr/>
      </dsp:nvSpPr>
      <dsp:spPr>
        <a:xfrm>
          <a:off x="2719073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Maj</a:t>
          </a:r>
        </a:p>
      </dsp:txBody>
      <dsp:txXfrm>
        <a:off x="2869962" y="480384"/>
        <a:ext cx="452668" cy="301778"/>
      </dsp:txXfrm>
    </dsp:sp>
    <dsp:sp modelId="{467DEE1A-7BDE-4484-9635-45C0AD8E0037}">
      <dsp:nvSpPr>
        <dsp:cNvPr id="0" name=""/>
        <dsp:cNvSpPr/>
      </dsp:nvSpPr>
      <dsp:spPr>
        <a:xfrm>
          <a:off x="3398075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Jun</a:t>
          </a:r>
        </a:p>
      </dsp:txBody>
      <dsp:txXfrm>
        <a:off x="3548964" y="480384"/>
        <a:ext cx="452668" cy="301778"/>
      </dsp:txXfrm>
    </dsp:sp>
    <dsp:sp modelId="{C648EDB5-78C1-4AD3-83CD-44F2FCD9F213}">
      <dsp:nvSpPr>
        <dsp:cNvPr id="0" name=""/>
        <dsp:cNvSpPr/>
      </dsp:nvSpPr>
      <dsp:spPr>
        <a:xfrm>
          <a:off x="4059932" y="47188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Jul</a:t>
          </a:r>
        </a:p>
      </dsp:txBody>
      <dsp:txXfrm>
        <a:off x="4210821" y="471889"/>
        <a:ext cx="452668" cy="301778"/>
      </dsp:txXfrm>
    </dsp:sp>
    <dsp:sp modelId="{45CDB537-F9CF-4890-A6FB-9809B2D59623}">
      <dsp:nvSpPr>
        <dsp:cNvPr id="0" name=""/>
        <dsp:cNvSpPr/>
      </dsp:nvSpPr>
      <dsp:spPr>
        <a:xfrm>
          <a:off x="4733202" y="490608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Aug</a:t>
          </a:r>
        </a:p>
      </dsp:txBody>
      <dsp:txXfrm>
        <a:off x="4884091" y="490608"/>
        <a:ext cx="452668" cy="301778"/>
      </dsp:txXfrm>
    </dsp:sp>
    <dsp:sp modelId="{93CA771E-370F-4D1D-B69C-3DA09D899D4C}">
      <dsp:nvSpPr>
        <dsp:cNvPr id="0" name=""/>
        <dsp:cNvSpPr/>
      </dsp:nvSpPr>
      <dsp:spPr>
        <a:xfrm>
          <a:off x="5435082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Sep</a:t>
          </a:r>
        </a:p>
      </dsp:txBody>
      <dsp:txXfrm>
        <a:off x="5585971" y="480384"/>
        <a:ext cx="452668" cy="301778"/>
      </dsp:txXfrm>
    </dsp:sp>
    <dsp:sp modelId="{8C168A3C-6D60-4EFB-88E0-DAA433C748CF}">
      <dsp:nvSpPr>
        <dsp:cNvPr id="0" name=""/>
        <dsp:cNvSpPr/>
      </dsp:nvSpPr>
      <dsp:spPr>
        <a:xfrm>
          <a:off x="6114084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Okt</a:t>
          </a:r>
        </a:p>
      </dsp:txBody>
      <dsp:txXfrm>
        <a:off x="6264973" y="480384"/>
        <a:ext cx="452668" cy="301778"/>
      </dsp:txXfrm>
    </dsp:sp>
    <dsp:sp modelId="{B0DC62F6-8AA2-4E72-B2EF-BEE6F43CB233}">
      <dsp:nvSpPr>
        <dsp:cNvPr id="0" name=""/>
        <dsp:cNvSpPr/>
      </dsp:nvSpPr>
      <dsp:spPr>
        <a:xfrm>
          <a:off x="6761302" y="473446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Nov</a:t>
          </a:r>
        </a:p>
      </dsp:txBody>
      <dsp:txXfrm>
        <a:off x="6912191" y="473446"/>
        <a:ext cx="452668" cy="301778"/>
      </dsp:txXfrm>
    </dsp:sp>
    <dsp:sp modelId="{A5BCE5C5-44F9-4061-BC40-2D2D47AC9EEA}">
      <dsp:nvSpPr>
        <dsp:cNvPr id="0" name=""/>
        <dsp:cNvSpPr/>
      </dsp:nvSpPr>
      <dsp:spPr>
        <a:xfrm>
          <a:off x="7402080" y="474068"/>
          <a:ext cx="754446" cy="314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Dec</a:t>
          </a:r>
        </a:p>
      </dsp:txBody>
      <dsp:txXfrm>
        <a:off x="7559322" y="474068"/>
        <a:ext cx="439963" cy="314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65929" y="47781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Jan</a:t>
          </a:r>
        </a:p>
      </dsp:txBody>
      <dsp:txXfrm>
        <a:off x="216818" y="477819"/>
        <a:ext cx="452668" cy="301778"/>
      </dsp:txXfrm>
    </dsp:sp>
    <dsp:sp modelId="{1D9D9E96-3B3E-45C1-A5B7-40F2DA8BDBFB}">
      <dsp:nvSpPr>
        <dsp:cNvPr id="0" name=""/>
        <dsp:cNvSpPr/>
      </dsp:nvSpPr>
      <dsp:spPr>
        <a:xfrm>
          <a:off x="705029" y="478700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Feb</a:t>
          </a:r>
        </a:p>
      </dsp:txBody>
      <dsp:txXfrm>
        <a:off x="855918" y="478700"/>
        <a:ext cx="452668" cy="301778"/>
      </dsp:txXfrm>
    </dsp:sp>
    <dsp:sp modelId="{0BD3D456-073F-40E5-B679-7F1ACD224276}">
      <dsp:nvSpPr>
        <dsp:cNvPr id="0" name=""/>
        <dsp:cNvSpPr/>
      </dsp:nvSpPr>
      <dsp:spPr>
        <a:xfrm>
          <a:off x="1361068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Mar</a:t>
          </a:r>
        </a:p>
      </dsp:txBody>
      <dsp:txXfrm>
        <a:off x="1511957" y="480384"/>
        <a:ext cx="452668" cy="301778"/>
      </dsp:txXfrm>
    </dsp:sp>
    <dsp:sp modelId="{A31EECC0-6854-4875-8126-C27EFFDF83BD}">
      <dsp:nvSpPr>
        <dsp:cNvPr id="0" name=""/>
        <dsp:cNvSpPr/>
      </dsp:nvSpPr>
      <dsp:spPr>
        <a:xfrm>
          <a:off x="2040070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Apr</a:t>
          </a:r>
        </a:p>
      </dsp:txBody>
      <dsp:txXfrm>
        <a:off x="2190959" y="480384"/>
        <a:ext cx="452668" cy="301778"/>
      </dsp:txXfrm>
    </dsp:sp>
    <dsp:sp modelId="{402CBC50-2FCA-4BE1-9E19-4859AFB25B87}">
      <dsp:nvSpPr>
        <dsp:cNvPr id="0" name=""/>
        <dsp:cNvSpPr/>
      </dsp:nvSpPr>
      <dsp:spPr>
        <a:xfrm>
          <a:off x="2719073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Maj</a:t>
          </a:r>
        </a:p>
      </dsp:txBody>
      <dsp:txXfrm>
        <a:off x="2869962" y="480384"/>
        <a:ext cx="452668" cy="301778"/>
      </dsp:txXfrm>
    </dsp:sp>
    <dsp:sp modelId="{467DEE1A-7BDE-4484-9635-45C0AD8E0037}">
      <dsp:nvSpPr>
        <dsp:cNvPr id="0" name=""/>
        <dsp:cNvSpPr/>
      </dsp:nvSpPr>
      <dsp:spPr>
        <a:xfrm>
          <a:off x="3398075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Jun</a:t>
          </a:r>
        </a:p>
      </dsp:txBody>
      <dsp:txXfrm>
        <a:off x="3548964" y="480384"/>
        <a:ext cx="452668" cy="301778"/>
      </dsp:txXfrm>
    </dsp:sp>
    <dsp:sp modelId="{C648EDB5-78C1-4AD3-83CD-44F2FCD9F213}">
      <dsp:nvSpPr>
        <dsp:cNvPr id="0" name=""/>
        <dsp:cNvSpPr/>
      </dsp:nvSpPr>
      <dsp:spPr>
        <a:xfrm>
          <a:off x="4059932" y="47188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Jul</a:t>
          </a:r>
        </a:p>
      </dsp:txBody>
      <dsp:txXfrm>
        <a:off x="4210821" y="471889"/>
        <a:ext cx="452668" cy="301778"/>
      </dsp:txXfrm>
    </dsp:sp>
    <dsp:sp modelId="{45CDB537-F9CF-4890-A6FB-9809B2D59623}">
      <dsp:nvSpPr>
        <dsp:cNvPr id="0" name=""/>
        <dsp:cNvSpPr/>
      </dsp:nvSpPr>
      <dsp:spPr>
        <a:xfrm>
          <a:off x="4733202" y="490608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Aug</a:t>
          </a:r>
        </a:p>
      </dsp:txBody>
      <dsp:txXfrm>
        <a:off x="4884091" y="490608"/>
        <a:ext cx="452668" cy="301778"/>
      </dsp:txXfrm>
    </dsp:sp>
    <dsp:sp modelId="{93CA771E-370F-4D1D-B69C-3DA09D899D4C}">
      <dsp:nvSpPr>
        <dsp:cNvPr id="0" name=""/>
        <dsp:cNvSpPr/>
      </dsp:nvSpPr>
      <dsp:spPr>
        <a:xfrm>
          <a:off x="5435082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Sep</a:t>
          </a:r>
        </a:p>
      </dsp:txBody>
      <dsp:txXfrm>
        <a:off x="5585971" y="480384"/>
        <a:ext cx="452668" cy="301778"/>
      </dsp:txXfrm>
    </dsp:sp>
    <dsp:sp modelId="{8C168A3C-6D60-4EFB-88E0-DAA433C748CF}">
      <dsp:nvSpPr>
        <dsp:cNvPr id="0" name=""/>
        <dsp:cNvSpPr/>
      </dsp:nvSpPr>
      <dsp:spPr>
        <a:xfrm>
          <a:off x="6114084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Okt</a:t>
          </a:r>
        </a:p>
      </dsp:txBody>
      <dsp:txXfrm>
        <a:off x="6264973" y="480384"/>
        <a:ext cx="452668" cy="301778"/>
      </dsp:txXfrm>
    </dsp:sp>
    <dsp:sp modelId="{B0DC62F6-8AA2-4E72-B2EF-BEE6F43CB233}">
      <dsp:nvSpPr>
        <dsp:cNvPr id="0" name=""/>
        <dsp:cNvSpPr/>
      </dsp:nvSpPr>
      <dsp:spPr>
        <a:xfrm>
          <a:off x="6761302" y="473446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Nov</a:t>
          </a:r>
        </a:p>
      </dsp:txBody>
      <dsp:txXfrm>
        <a:off x="6912191" y="473446"/>
        <a:ext cx="452668" cy="301778"/>
      </dsp:txXfrm>
    </dsp:sp>
    <dsp:sp modelId="{A5BCE5C5-44F9-4061-BC40-2D2D47AC9EEA}">
      <dsp:nvSpPr>
        <dsp:cNvPr id="0" name=""/>
        <dsp:cNvSpPr/>
      </dsp:nvSpPr>
      <dsp:spPr>
        <a:xfrm>
          <a:off x="7402080" y="474068"/>
          <a:ext cx="754446" cy="314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Dec</a:t>
          </a:r>
        </a:p>
      </dsp:txBody>
      <dsp:txXfrm>
        <a:off x="7559322" y="474068"/>
        <a:ext cx="439963" cy="31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2024-09-05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37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Budgetprop</a:t>
            </a:r>
            <a:r>
              <a:rPr lang="sv-SE" dirty="0"/>
              <a:t> 20/9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28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14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Utöver ordinarie verksamhets- och ekonomi-styrning baserat </a:t>
            </a:r>
            <a:r>
              <a:rPr lang="sv-SE" dirty="0" err="1"/>
              <a:t>bl</a:t>
            </a:r>
            <a:r>
              <a:rPr lang="sv-SE" dirty="0"/>
              <a:t> a på uppdrag och regelverk</a:t>
            </a:r>
          </a:p>
          <a:p>
            <a:r>
              <a:rPr lang="sv-SE" dirty="0"/>
              <a:t>Hur väl uppfylls detta 2023, 2024?</a:t>
            </a:r>
          </a:p>
          <a:p>
            <a:r>
              <a:rPr lang="sv-SE" dirty="0"/>
              <a:t>Jag summerar mer ekonomisk utveckling. Verksamhetsuppföljning avrapporteras vid övriga dialoger.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7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123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 dirty="0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60000"/>
            <a:ext cx="117381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299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87939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33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42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35550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</a:t>
            </a:r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7813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8317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1847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180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88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5814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81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60000"/>
            <a:ext cx="117381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2024-09-05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27000" rtlCol="0" anchor="ctr" anchorCtr="0">
            <a:no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16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iun.se/medarbetare/gemensamt/Ekonomifragor/budget-och-prognos/anvisningar-budgetprognos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892835" y="1049031"/>
            <a:ext cx="7138357" cy="1513014"/>
          </a:xfrm>
        </p:spPr>
        <p:txBody>
          <a:bodyPr/>
          <a:lstStyle/>
          <a:p>
            <a:r>
              <a:rPr lang="da-DK" sz="3200" dirty="0"/>
              <a:t>Budgetupptakt</a:t>
            </a:r>
            <a:br>
              <a:rPr lang="da-DK" sz="3200" dirty="0"/>
            </a:br>
            <a:r>
              <a:rPr lang="da-DK" sz="3200" dirty="0"/>
              <a:t>2023-09-03</a:t>
            </a:r>
            <a:br>
              <a:rPr lang="da-DK" sz="3200" dirty="0"/>
            </a:br>
            <a:br>
              <a:rPr lang="da-DK" sz="1000" dirty="0">
                <a:solidFill>
                  <a:srgbClr val="FF0000"/>
                </a:solidFill>
              </a:rPr>
            </a:br>
            <a:br>
              <a:rPr lang="da-DK" sz="1000" dirty="0">
                <a:solidFill>
                  <a:srgbClr val="FF0000"/>
                </a:solidFill>
              </a:rPr>
            </a:br>
            <a:r>
              <a:rPr lang="da-DK" sz="3200" dirty="0">
                <a:solidFill>
                  <a:srgbClr val="0070C0"/>
                </a:solidFill>
              </a:rPr>
              <a:t>	</a:t>
            </a:r>
            <a:br>
              <a:rPr lang="da-DK" dirty="0"/>
            </a:br>
            <a:endParaRPr lang="da-DK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892835" y="2122098"/>
            <a:ext cx="7372350" cy="1009099"/>
          </a:xfrm>
        </p:spPr>
        <p:txBody>
          <a:bodyPr/>
          <a:lstStyle/>
          <a:p>
            <a:r>
              <a:rPr lang="sv-SE" dirty="0"/>
              <a:t>Södra Berget 11.00-11.30</a:t>
            </a:r>
          </a:p>
        </p:txBody>
      </p:sp>
    </p:spTree>
    <p:extLst>
      <p:ext uri="{BB962C8B-B14F-4D97-AF65-F5344CB8AC3E}">
        <p14:creationId xmlns:p14="http://schemas.microsoft.com/office/powerpoint/2010/main" val="208024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592" y="1253182"/>
            <a:ext cx="7912894" cy="652145"/>
          </a:xfrm>
        </p:spPr>
        <p:txBody>
          <a:bodyPr/>
          <a:lstStyle/>
          <a:p>
            <a:r>
              <a:rPr lang="sv-SE" sz="2400" dirty="0"/>
              <a:t>Budgetunderlag:</a:t>
            </a:r>
            <a:endParaRPr lang="sv-SE" sz="1050" b="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6592" y="1905327"/>
            <a:ext cx="8507408" cy="5893613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Budgetanvisningar 	</a:t>
            </a:r>
            <a:r>
              <a:rPr lang="sv-SE" sz="1600" dirty="0">
                <a:solidFill>
                  <a:srgbClr val="0070C0"/>
                </a:solidFill>
              </a:rPr>
              <a:t>– redovisningsmodeller samt ”att tänka på” i budget/prognos</a:t>
            </a:r>
          </a:p>
          <a:p>
            <a:r>
              <a:rPr lang="sv-SE" b="1" dirty="0">
                <a:solidFill>
                  <a:srgbClr val="0070C0"/>
                </a:solidFill>
              </a:rPr>
              <a:t>Budgetbilagor:	</a:t>
            </a:r>
            <a:r>
              <a:rPr lang="sv-SE" sz="1600" dirty="0">
                <a:solidFill>
                  <a:srgbClr val="0070C0"/>
                </a:solidFill>
              </a:rPr>
              <a:t>- tidplan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- budgetvärden (inlagda Hypergene):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  </a:t>
            </a:r>
            <a:r>
              <a:rPr lang="sv-SE" sz="1100" dirty="0">
                <a:solidFill>
                  <a:srgbClr val="0070C0"/>
                </a:solidFill>
              </a:rPr>
              <a:t>LKP, löneökning%, OH%, kontors%, lokaler, anslagsramar, ramar stödverksamhet</a:t>
            </a:r>
            <a:endParaRPr lang="sv-SE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- budgetkonton samt gällande 9-konton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- avstämningslista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- </a:t>
            </a:r>
            <a:r>
              <a:rPr lang="sv-SE" sz="1600" dirty="0">
                <a:solidFill>
                  <a:srgbClr val="FF0000"/>
                </a:solidFill>
              </a:rPr>
              <a:t>kommande REVIDERINGAR framgår i Bilagornas1:a flik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>
              <a:solidFill>
                <a:srgbClr val="0070C0"/>
              </a:solidFill>
            </a:endParaRPr>
          </a:p>
          <a:p>
            <a:r>
              <a:rPr lang="sv-SE" b="1" dirty="0">
                <a:solidFill>
                  <a:srgbClr val="0070C0"/>
                </a:solidFill>
              </a:rPr>
              <a:t>Tjänsteplaneringar från </a:t>
            </a:r>
            <a:r>
              <a:rPr lang="sv-SE" b="1" dirty="0" err="1">
                <a:solidFill>
                  <a:srgbClr val="0070C0"/>
                </a:solidFill>
              </a:rPr>
              <a:t>Retendo</a:t>
            </a:r>
            <a:endParaRPr lang="sv-SE" b="1" dirty="0">
              <a:solidFill>
                <a:srgbClr val="0070C0"/>
              </a:solidFill>
            </a:endParaRPr>
          </a:p>
          <a:p>
            <a:r>
              <a:rPr lang="sv-SE" b="1" dirty="0">
                <a:solidFill>
                  <a:srgbClr val="0070C0"/>
                </a:solidFill>
              </a:rPr>
              <a:t>Verksamhetsunderlag grundutbildning, forskning, projekt etc.</a:t>
            </a:r>
          </a:p>
          <a:p>
            <a:pPr marL="0" indent="0">
              <a:buNone/>
            </a:pP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4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8551" y="265610"/>
            <a:ext cx="8928238" cy="632678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Budgetanvisningar, </a:t>
            </a:r>
            <a:br>
              <a:rPr lang="sv-SE" sz="1100" b="0" dirty="0"/>
            </a:br>
            <a:br>
              <a:rPr lang="sv-SE" sz="1100" b="0" dirty="0"/>
            </a:br>
            <a:r>
              <a:rPr lang="sv-SE" sz="1100" b="0" dirty="0"/>
              <a:t>				</a:t>
            </a:r>
            <a:br>
              <a:rPr lang="sv-SE" sz="1100" b="0" dirty="0"/>
            </a:br>
            <a:r>
              <a:rPr lang="sv-SE" sz="1100" b="0" dirty="0"/>
              <a:t>					</a:t>
            </a:r>
            <a:br>
              <a:rPr lang="sv-SE" sz="1100" b="0" dirty="0"/>
            </a:br>
            <a:r>
              <a:rPr lang="sv-SE" sz="1100" b="0" dirty="0"/>
              <a:t>					</a:t>
            </a:r>
            <a:r>
              <a:rPr lang="sv-SE" sz="1000" b="0" dirty="0">
                <a:solidFill>
                  <a:srgbClr val="FF0000"/>
                </a:solidFill>
              </a:rPr>
              <a:t>Nyheter</a:t>
            </a:r>
            <a:br>
              <a:rPr lang="sv-SE" sz="1100" b="0" dirty="0">
                <a:solidFill>
                  <a:srgbClr val="FF000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				</a:t>
            </a:r>
            <a:r>
              <a:rPr lang="sv-SE" sz="1100" b="0" dirty="0">
                <a:solidFill>
                  <a:srgbClr val="0070C0"/>
                </a:solidFill>
              </a:rPr>
              <a:t>-</a:t>
            </a:r>
            <a:r>
              <a:rPr lang="sv-SE" sz="1000" b="0" dirty="0">
                <a:solidFill>
                  <a:srgbClr val="0070C0"/>
                </a:solidFill>
              </a:rPr>
              <a:t>GU anslag mot produktion HST, HPR, men maximalt mot tak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-FO anslag mot budgetram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-Samfinansiering bidrag UTB till </a:t>
            </a:r>
            <a:r>
              <a:rPr lang="sv-SE" sz="1000" b="0" dirty="0" err="1">
                <a:solidFill>
                  <a:srgbClr val="0070C0"/>
                </a:solidFill>
              </a:rPr>
              <a:t>Utb</a:t>
            </a:r>
            <a:r>
              <a:rPr lang="sv-SE" sz="1000" b="0" dirty="0">
                <a:solidFill>
                  <a:srgbClr val="0070C0"/>
                </a:solidFill>
              </a:rPr>
              <a:t>, FO till Fo, sep 9-konton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</a:t>
            </a:r>
            <a:r>
              <a:rPr lang="sv-SE" sz="1000" b="0" dirty="0" err="1">
                <a:solidFill>
                  <a:srgbClr val="0070C0"/>
                </a:solidFill>
              </a:rPr>
              <a:t>Miun´s</a:t>
            </a:r>
            <a:r>
              <a:rPr lang="sv-SE" sz="1000" b="0" dirty="0">
                <a:solidFill>
                  <a:srgbClr val="0070C0"/>
                </a:solidFill>
              </a:rPr>
              <a:t> slutliga budgetanslag BP 20/9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-Resultatpåverkan anslag. 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-IB för FO om tilldelade anslag </a:t>
            </a:r>
            <a:r>
              <a:rPr lang="sv-SE" sz="1000" b="0" dirty="0" err="1">
                <a:solidFill>
                  <a:srgbClr val="0070C0"/>
                </a:solidFill>
              </a:rPr>
              <a:t>fg</a:t>
            </a:r>
            <a:r>
              <a:rPr lang="sv-SE" sz="1000" b="0" dirty="0">
                <a:solidFill>
                  <a:srgbClr val="0070C0"/>
                </a:solidFill>
              </a:rPr>
              <a:t> år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Pågående </a:t>
            </a:r>
            <a:r>
              <a:rPr lang="sv-SE" sz="1000" b="0" dirty="0" err="1">
                <a:solidFill>
                  <a:srgbClr val="FF0000"/>
                </a:solidFill>
              </a:rPr>
              <a:t>externfin</a:t>
            </a:r>
            <a:r>
              <a:rPr lang="sv-SE" sz="1000" b="0" dirty="0">
                <a:solidFill>
                  <a:srgbClr val="FF0000"/>
                </a:solidFill>
              </a:rPr>
              <a:t>. projekt resultatpåverkan = 0 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Avslutade ev. resultatpåverkan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 </a:t>
            </a:r>
            <a:r>
              <a:rPr lang="sv-SE" sz="1000" b="0" dirty="0" err="1">
                <a:solidFill>
                  <a:srgbClr val="FF0000"/>
                </a:solidFill>
              </a:rPr>
              <a:t>res.påv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</a:t>
            </a:r>
            <a:r>
              <a:rPr lang="sv-SE" sz="1000" b="0" dirty="0">
                <a:solidFill>
                  <a:srgbClr val="0070C0"/>
                </a:solidFill>
              </a:rPr>
              <a:t>Resultatpåverkan samt IB om tilldelade medel </a:t>
            </a:r>
            <a:r>
              <a:rPr lang="sv-SE" sz="1000" b="0" dirty="0" err="1">
                <a:solidFill>
                  <a:srgbClr val="0070C0"/>
                </a:solidFill>
              </a:rPr>
              <a:t>fg</a:t>
            </a:r>
            <a:r>
              <a:rPr lang="sv-SE" sz="1000" b="0" dirty="0">
                <a:solidFill>
                  <a:srgbClr val="0070C0"/>
                </a:solidFill>
              </a:rPr>
              <a:t> år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 </a:t>
            </a:r>
            <a:r>
              <a:rPr lang="sv-SE" sz="1000" b="0" dirty="0">
                <a:solidFill>
                  <a:srgbClr val="FF0000"/>
                </a:solidFill>
              </a:rPr>
              <a:t>Löner i nuvarande pris – uppräknas i Hypergene för budgetåret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</a:t>
            </a:r>
            <a:r>
              <a:rPr lang="sv-SE" sz="1000" b="0" dirty="0">
                <a:solidFill>
                  <a:srgbClr val="0070C0"/>
                </a:solidFill>
              </a:rPr>
              <a:t>-Kontor triggas med </a:t>
            </a:r>
            <a:r>
              <a:rPr lang="sv-SE" sz="1000" b="0" dirty="0" err="1">
                <a:solidFill>
                  <a:srgbClr val="0070C0"/>
                </a:solidFill>
              </a:rPr>
              <a:t>nuv</a:t>
            </a:r>
            <a:r>
              <a:rPr lang="sv-SE" sz="1000" b="0" dirty="0">
                <a:solidFill>
                  <a:srgbClr val="0070C0"/>
                </a:solidFill>
              </a:rPr>
              <a:t> %. Slutlig % i bokföring o prognos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-Budgetvärden övriga lokaler se bilaga 3a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</a:t>
            </a:r>
            <a:r>
              <a:rPr lang="sv-SE" sz="1000" b="0" dirty="0">
                <a:solidFill>
                  <a:srgbClr val="FF0000"/>
                </a:solidFill>
              </a:rPr>
              <a:t>Detaljerad info vissa kostnadsslag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</a:t>
            </a:r>
            <a:r>
              <a:rPr lang="sv-SE" sz="1000" b="0" dirty="0">
                <a:solidFill>
                  <a:srgbClr val="0070C0"/>
                </a:solidFill>
              </a:rPr>
              <a:t>-Definition investeringar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-Befintliga investeringar t o m aug 2021 inlästa. 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-Lägg till resterande hösten 2021 samt nyinvesteringar 2022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-Separat flerårsprognos 2023-2026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 </a:t>
            </a:r>
            <a:r>
              <a:rPr lang="sv-SE" sz="1000" b="0" dirty="0">
                <a:solidFill>
                  <a:srgbClr val="FF0000"/>
                </a:solidFill>
              </a:rPr>
              <a:t>Samma belopp anges för både erhållet samt </a:t>
            </a:r>
            <a:r>
              <a:rPr lang="sv-SE" sz="1000" b="0" dirty="0" err="1">
                <a:solidFill>
                  <a:srgbClr val="FF0000"/>
                </a:solidFill>
              </a:rPr>
              <a:t>utbet</a:t>
            </a:r>
            <a:r>
              <a:rPr lang="sv-SE" sz="1000" b="0" dirty="0">
                <a:solidFill>
                  <a:srgbClr val="FF0000"/>
                </a:solidFill>
              </a:rPr>
              <a:t>/lämnade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  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 </a:t>
            </a:r>
            <a:r>
              <a:rPr lang="sv-SE" sz="1000" b="0" dirty="0">
                <a:solidFill>
                  <a:srgbClr val="0070C0"/>
                </a:solidFill>
              </a:rPr>
              <a:t>Beskriver var kommentarer till budget ska skrivas i Hypergene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				</a:t>
            </a:r>
            <a:br>
              <a:rPr lang="sv-SE" sz="1100" b="0" dirty="0">
                <a:solidFill>
                  <a:srgbClr val="FF000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				</a:t>
            </a:r>
            <a:br>
              <a:rPr lang="sv-SE" sz="1100" b="0" dirty="0">
                <a:solidFill>
                  <a:srgbClr val="FF000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endParaRPr lang="sv-SE" sz="1100" b="0" dirty="0">
              <a:solidFill>
                <a:srgbClr val="FF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27FB694-E07A-46E0-8ABC-9B65E284C395}"/>
              </a:ext>
            </a:extLst>
          </p:cNvPr>
          <p:cNvSpPr/>
          <p:nvPr/>
        </p:nvSpPr>
        <p:spPr>
          <a:xfrm>
            <a:off x="3819832" y="567813"/>
            <a:ext cx="811162" cy="158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61778B7-EE00-4703-8AFF-5D1225212D69}"/>
              </a:ext>
            </a:extLst>
          </p:cNvPr>
          <p:cNvSpPr/>
          <p:nvPr/>
        </p:nvSpPr>
        <p:spPr>
          <a:xfrm>
            <a:off x="2131142" y="1869179"/>
            <a:ext cx="243348" cy="10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3ADC2FB-7FE7-4F5C-B34A-EF935BFF7FA5}"/>
              </a:ext>
            </a:extLst>
          </p:cNvPr>
          <p:cNvSpPr/>
          <p:nvPr/>
        </p:nvSpPr>
        <p:spPr>
          <a:xfrm>
            <a:off x="3032361" y="2099578"/>
            <a:ext cx="418762" cy="10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C8114738-E139-1162-9DE5-885507FF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36391F1F-9C18-0018-10EF-0125D6E4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4" y="647233"/>
            <a:ext cx="4491330" cy="6037768"/>
          </a:xfrm>
          <a:prstGeom prst="rect">
            <a:avLst/>
          </a:prstGeom>
        </p:spPr>
      </p:pic>
      <p:sp>
        <p:nvSpPr>
          <p:cNvPr id="25" name="Rektangulär bildtext 4">
            <a:extLst>
              <a:ext uri="{FF2B5EF4-FFF2-40B4-BE49-F238E27FC236}">
                <a16:creationId xmlns:a16="http://schemas.microsoft.com/office/drawing/2014/main" id="{107DD9EE-3C18-2036-18FD-96D96E46C3D7}"/>
              </a:ext>
            </a:extLst>
          </p:cNvPr>
          <p:cNvSpPr/>
          <p:nvPr/>
        </p:nvSpPr>
        <p:spPr>
          <a:xfrm>
            <a:off x="315296" y="990468"/>
            <a:ext cx="4256704" cy="270213"/>
          </a:xfrm>
          <a:prstGeom prst="wedgeRectCallout">
            <a:avLst>
              <a:gd name="adj1" fmla="val 55428"/>
              <a:gd name="adj2" fmla="val 2401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ulär bildtext 5">
            <a:extLst>
              <a:ext uri="{FF2B5EF4-FFF2-40B4-BE49-F238E27FC236}">
                <a16:creationId xmlns:a16="http://schemas.microsoft.com/office/drawing/2014/main" id="{83EFC663-C97B-C82E-2CB7-4E8FB8869A49}"/>
              </a:ext>
            </a:extLst>
          </p:cNvPr>
          <p:cNvSpPr/>
          <p:nvPr/>
        </p:nvSpPr>
        <p:spPr>
          <a:xfrm>
            <a:off x="315294" y="1644233"/>
            <a:ext cx="4254131" cy="592897"/>
          </a:xfrm>
          <a:prstGeom prst="wedgeRectCallout">
            <a:avLst>
              <a:gd name="adj1" fmla="val 56364"/>
              <a:gd name="adj2" fmla="val -20876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ulär bildtext 6">
            <a:extLst>
              <a:ext uri="{FF2B5EF4-FFF2-40B4-BE49-F238E27FC236}">
                <a16:creationId xmlns:a16="http://schemas.microsoft.com/office/drawing/2014/main" id="{E386DB6F-6F05-3B6E-250C-9DC8D676EA19}"/>
              </a:ext>
            </a:extLst>
          </p:cNvPr>
          <p:cNvSpPr/>
          <p:nvPr/>
        </p:nvSpPr>
        <p:spPr>
          <a:xfrm>
            <a:off x="317868" y="2289646"/>
            <a:ext cx="4254131" cy="981010"/>
          </a:xfrm>
          <a:prstGeom prst="wedgeRectCallout">
            <a:avLst>
              <a:gd name="adj1" fmla="val 55946"/>
              <a:gd name="adj2" fmla="val -904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ulär bildtext 7">
            <a:extLst>
              <a:ext uri="{FF2B5EF4-FFF2-40B4-BE49-F238E27FC236}">
                <a16:creationId xmlns:a16="http://schemas.microsoft.com/office/drawing/2014/main" id="{6E12DB94-6596-5844-0A34-F8076B220712}"/>
              </a:ext>
            </a:extLst>
          </p:cNvPr>
          <p:cNvSpPr/>
          <p:nvPr/>
        </p:nvSpPr>
        <p:spPr>
          <a:xfrm>
            <a:off x="315295" y="3279046"/>
            <a:ext cx="4254131" cy="149954"/>
          </a:xfrm>
          <a:prstGeom prst="wedgeRectCallout">
            <a:avLst>
              <a:gd name="adj1" fmla="val 56558"/>
              <a:gd name="adj2" fmla="val 1166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ulär bildtext 10">
            <a:extLst>
              <a:ext uri="{FF2B5EF4-FFF2-40B4-BE49-F238E27FC236}">
                <a16:creationId xmlns:a16="http://schemas.microsoft.com/office/drawing/2014/main" id="{B1CFF8DF-6C43-762B-3B7A-764E81A30B3C}"/>
              </a:ext>
            </a:extLst>
          </p:cNvPr>
          <p:cNvSpPr/>
          <p:nvPr/>
        </p:nvSpPr>
        <p:spPr>
          <a:xfrm>
            <a:off x="315294" y="3563213"/>
            <a:ext cx="4254130" cy="592897"/>
          </a:xfrm>
          <a:prstGeom prst="wedgeRectCallout">
            <a:avLst>
              <a:gd name="adj1" fmla="val 56475"/>
              <a:gd name="adj2" fmla="val -1634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ulär bildtext 11">
            <a:extLst>
              <a:ext uri="{FF2B5EF4-FFF2-40B4-BE49-F238E27FC236}">
                <a16:creationId xmlns:a16="http://schemas.microsoft.com/office/drawing/2014/main" id="{E9E6E102-E9CA-D185-A1D7-52CFDB800C70}"/>
              </a:ext>
            </a:extLst>
          </p:cNvPr>
          <p:cNvSpPr/>
          <p:nvPr/>
        </p:nvSpPr>
        <p:spPr>
          <a:xfrm>
            <a:off x="315293" y="4175581"/>
            <a:ext cx="4254129" cy="461015"/>
          </a:xfrm>
          <a:prstGeom prst="wedgeRectCallout">
            <a:avLst>
              <a:gd name="adj1" fmla="val 56343"/>
              <a:gd name="adj2" fmla="val -1919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ulär bildtext 12">
            <a:extLst>
              <a:ext uri="{FF2B5EF4-FFF2-40B4-BE49-F238E27FC236}">
                <a16:creationId xmlns:a16="http://schemas.microsoft.com/office/drawing/2014/main" id="{6D519473-09ED-3D50-18FB-CDD47F076F0C}"/>
              </a:ext>
            </a:extLst>
          </p:cNvPr>
          <p:cNvSpPr/>
          <p:nvPr/>
        </p:nvSpPr>
        <p:spPr>
          <a:xfrm>
            <a:off x="315293" y="4636595"/>
            <a:ext cx="4254128" cy="152433"/>
          </a:xfrm>
          <a:prstGeom prst="wedgeRectCallout">
            <a:avLst>
              <a:gd name="adj1" fmla="val 56506"/>
              <a:gd name="adj2" fmla="val 1553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ulär bildtext 13">
            <a:extLst>
              <a:ext uri="{FF2B5EF4-FFF2-40B4-BE49-F238E27FC236}">
                <a16:creationId xmlns:a16="http://schemas.microsoft.com/office/drawing/2014/main" id="{06012C52-4074-3796-B3AE-14CAF1E31FEB}"/>
              </a:ext>
            </a:extLst>
          </p:cNvPr>
          <p:cNvSpPr/>
          <p:nvPr/>
        </p:nvSpPr>
        <p:spPr>
          <a:xfrm>
            <a:off x="315763" y="4866425"/>
            <a:ext cx="4253657" cy="152433"/>
          </a:xfrm>
          <a:prstGeom prst="wedgeRectCallout">
            <a:avLst>
              <a:gd name="adj1" fmla="val 56941"/>
              <a:gd name="adj2" fmla="val 335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ulär bildtext 14">
            <a:extLst>
              <a:ext uri="{FF2B5EF4-FFF2-40B4-BE49-F238E27FC236}">
                <a16:creationId xmlns:a16="http://schemas.microsoft.com/office/drawing/2014/main" id="{65A49439-2FB3-CCCC-D113-1866FAC9AEA3}"/>
              </a:ext>
            </a:extLst>
          </p:cNvPr>
          <p:cNvSpPr/>
          <p:nvPr/>
        </p:nvSpPr>
        <p:spPr>
          <a:xfrm>
            <a:off x="315293" y="5018858"/>
            <a:ext cx="4253656" cy="149954"/>
          </a:xfrm>
          <a:prstGeom prst="wedgeRectCallout">
            <a:avLst>
              <a:gd name="adj1" fmla="val 57090"/>
              <a:gd name="adj2" fmla="val 39618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ulär bildtext 2">
            <a:extLst>
              <a:ext uri="{FF2B5EF4-FFF2-40B4-BE49-F238E27FC236}">
                <a16:creationId xmlns:a16="http://schemas.microsoft.com/office/drawing/2014/main" id="{37936F27-CD89-7010-06A1-6085D8D875B8}"/>
              </a:ext>
            </a:extLst>
          </p:cNvPr>
          <p:cNvSpPr/>
          <p:nvPr/>
        </p:nvSpPr>
        <p:spPr>
          <a:xfrm>
            <a:off x="315292" y="6126610"/>
            <a:ext cx="4253655" cy="163578"/>
          </a:xfrm>
          <a:prstGeom prst="wedgeRectCallout">
            <a:avLst>
              <a:gd name="adj1" fmla="val 56541"/>
              <a:gd name="adj2" fmla="val -11859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50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2737" y="684741"/>
            <a:ext cx="8448707" cy="14021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Preliminära Budgetbilagor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0070C0"/>
                </a:solidFill>
              </a:rPr>
              <a:t>slutliga efter BP 20/9</a:t>
            </a:r>
            <a:r>
              <a:rPr lang="sv-SE" dirty="0">
                <a:solidFill>
                  <a:srgbClr val="0070C0"/>
                </a:solidFill>
              </a:rPr>
              <a:t>			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183148" y="3189600"/>
            <a:ext cx="819510" cy="18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7E95C1F-0EF2-411D-899F-C4402718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807" y="2086897"/>
            <a:ext cx="8824593" cy="40609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6F53691-6203-418B-A214-3E2BA14E5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" y="2519115"/>
            <a:ext cx="560881" cy="365792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60C61D47-D788-4FAA-B2B6-3D14BA2234C8}"/>
              </a:ext>
            </a:extLst>
          </p:cNvPr>
          <p:cNvSpPr/>
          <p:nvPr/>
        </p:nvSpPr>
        <p:spPr>
          <a:xfrm>
            <a:off x="8135928" y="2534178"/>
            <a:ext cx="779472" cy="33566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A5916E-D32C-4BE8-9B83-1779A1971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0592"/>
            <a:ext cx="4220612" cy="13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790" y="440499"/>
            <a:ext cx="7912894" cy="652145"/>
          </a:xfrm>
        </p:spPr>
        <p:txBody>
          <a:bodyPr/>
          <a:lstStyle/>
          <a:p>
            <a:r>
              <a:rPr lang="sv-SE" dirty="0"/>
              <a:t>Generella budgetvärden 2025 </a:t>
            </a:r>
            <a:r>
              <a:rPr lang="sv-SE" sz="1600" b="0" dirty="0"/>
              <a:t>(bilaga 2,3,9)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7715" y="960055"/>
            <a:ext cx="9271672" cy="5457446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LKP: </a:t>
            </a:r>
            <a:r>
              <a:rPr lang="sv-SE" sz="1800" dirty="0">
                <a:solidFill>
                  <a:srgbClr val="0070C0"/>
                </a:solidFill>
              </a:rPr>
              <a:t>				</a:t>
            </a:r>
            <a:r>
              <a:rPr lang="sv-SE" sz="1800" b="1" dirty="0"/>
              <a:t>60,72%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i="1" dirty="0">
                <a:solidFill>
                  <a:srgbClr val="0070C0"/>
                </a:solidFill>
              </a:rPr>
              <a:t>LKP per år i Hypergene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Budgetvärde löneökning:</a:t>
            </a:r>
            <a:r>
              <a:rPr lang="sv-SE" sz="1800" dirty="0">
                <a:solidFill>
                  <a:srgbClr val="0070C0"/>
                </a:solidFill>
              </a:rPr>
              <a:t>	</a:t>
            </a:r>
            <a:r>
              <a:rPr lang="sv-SE" sz="1800" b="1" dirty="0"/>
              <a:t>3,6%</a:t>
            </a:r>
            <a:r>
              <a:rPr lang="sv-SE" sz="1800" dirty="0"/>
              <a:t>	241001-250930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i="1" dirty="0">
                <a:solidFill>
                  <a:srgbClr val="0070C0"/>
                </a:solidFill>
              </a:rPr>
              <a:t>Inklusive löneglidning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				</a:t>
            </a:r>
            <a:r>
              <a:rPr lang="sv-SE" sz="1800" b="1" dirty="0"/>
              <a:t>2,5% </a:t>
            </a:r>
            <a:r>
              <a:rPr lang="sv-SE" sz="1800" dirty="0"/>
              <a:t>	251001-260930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rgbClr val="0070C0"/>
                </a:solidFill>
              </a:rPr>
              <a:t>Kontorsprocent:	</a:t>
            </a:r>
            <a:r>
              <a:rPr lang="sv-SE" sz="1800" dirty="0">
                <a:solidFill>
                  <a:srgbClr val="0070C0"/>
                </a:solidFill>
              </a:rPr>
              <a:t>		</a:t>
            </a:r>
            <a:r>
              <a:rPr lang="sv-SE" sz="1800" dirty="0"/>
              <a:t>2024 års kontorsprocent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solidFill>
                  <a:srgbClr val="FF0000"/>
                </a:solidFill>
              </a:rPr>
              <a:t>				</a:t>
            </a:r>
            <a:r>
              <a:rPr lang="sv-SE" sz="1200" dirty="0">
                <a:solidFill>
                  <a:srgbClr val="0070C0"/>
                </a:solidFill>
              </a:rPr>
              <a:t>Slutliga budgetvärden tas fram efter budget för bokföring o prognos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OH-procent:	</a:t>
            </a:r>
            <a:r>
              <a:rPr lang="sv-SE" sz="1800" dirty="0">
                <a:solidFill>
                  <a:srgbClr val="0070C0"/>
                </a:solidFill>
              </a:rPr>
              <a:t>		</a:t>
            </a:r>
            <a:r>
              <a:rPr lang="sv-SE" sz="1800" dirty="0"/>
              <a:t>Snitt OH-procent baserat på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				utfall 2020-2023 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Belopp investering o datorkostnad: </a:t>
            </a:r>
            <a:r>
              <a:rPr lang="sv-SE" sz="1800" dirty="0"/>
              <a:t>Se avsnitt 9.1, 10:1</a:t>
            </a:r>
            <a:endParaRPr lang="sv-SE" sz="1800" b="1" dirty="0">
              <a:solidFill>
                <a:srgbClr val="0070C0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sv-SE" sz="1800" b="1" dirty="0">
                <a:solidFill>
                  <a:srgbClr val="0070C0"/>
                </a:solidFill>
              </a:rPr>
              <a:t>Stödverksamhet: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solidFill>
                  <a:srgbClr val="0070C0"/>
                </a:solidFill>
              </a:rPr>
              <a:t>Schablontrigger 101/102/200: </a:t>
            </a:r>
            <a:r>
              <a:rPr lang="sv-SE" sz="1800" b="1" dirty="0">
                <a:solidFill>
                  <a:srgbClr val="0070C0"/>
                </a:solidFill>
              </a:rPr>
              <a:t>	</a:t>
            </a:r>
            <a:r>
              <a:rPr lang="sv-SE" sz="1600" dirty="0"/>
              <a:t>Beräknas på utfall flera år + prognos innevarande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/>
              <a:t>			         	Slutliga % i budget/prognos/bokföring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solidFill>
                  <a:srgbClr val="0070C0"/>
                </a:solidFill>
              </a:rPr>
              <a:t>FÖRV-avgift per fakultet:		</a:t>
            </a:r>
            <a:r>
              <a:rPr lang="sv-SE" sz="1600" dirty="0"/>
              <a:t>Inledande budgetvärde = 2024 års prognos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	</a:t>
            </a:r>
            <a:r>
              <a:rPr lang="sv-SE" sz="1600" dirty="0"/>
              <a:t>Slutlig budgetkostnad i slutet av process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39D9F9-C3DA-4EC2-A499-8F5A1422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5" y="1318896"/>
            <a:ext cx="8139205" cy="14542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Bilaga 7 </a:t>
            </a:r>
            <a:r>
              <a:rPr lang="sv-SE" dirty="0">
                <a:solidFill>
                  <a:srgbClr val="0070C0"/>
                </a:solidFill>
              </a:rPr>
              <a:t>Särskilda satsningar </a:t>
            </a:r>
            <a:br>
              <a:rPr lang="sv-SE" dirty="0"/>
            </a:br>
            <a:r>
              <a:rPr lang="sv-SE" b="0" dirty="0"/>
              <a:t>Nuvarande satsningar som fortsätter</a:t>
            </a:r>
            <a:br>
              <a:rPr lang="sv-SE" b="0" dirty="0"/>
            </a:br>
            <a:r>
              <a:rPr lang="sv-SE" b="0" dirty="0"/>
              <a:t>Tillkommande?</a:t>
            </a:r>
            <a:endParaRPr lang="sv-SE" b="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63C4C2-1555-56FE-751B-8A472D4FF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201" y="2773189"/>
            <a:ext cx="3885300" cy="3942255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Anslag (2:65)</a:t>
            </a:r>
          </a:p>
          <a:p>
            <a:r>
              <a:rPr lang="sv-SE" dirty="0"/>
              <a:t>Idebanksmedel (Holding)</a:t>
            </a:r>
          </a:p>
          <a:p>
            <a:r>
              <a:rPr lang="sv-SE" dirty="0"/>
              <a:t>Studenthälsa</a:t>
            </a:r>
          </a:p>
          <a:p>
            <a:r>
              <a:rPr lang="sv-SE" dirty="0"/>
              <a:t>Decentraliserad vårdutbildning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0AF0869-23C8-CCC2-CEB0-763F6EF4E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501" y="2773444"/>
            <a:ext cx="4381420" cy="3942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Bidrag via Kammarkollegiet</a:t>
            </a:r>
          </a:p>
          <a:p>
            <a:r>
              <a:rPr lang="sv-SE" dirty="0"/>
              <a:t>Innovationsverksamhet</a:t>
            </a:r>
          </a:p>
          <a:p>
            <a:r>
              <a:rPr lang="sv-SE" dirty="0"/>
              <a:t>Studenter med funktionshinder</a:t>
            </a:r>
          </a:p>
          <a:p>
            <a:r>
              <a:rPr lang="sv-SE" dirty="0"/>
              <a:t>Studentinflytande (Studentkårer)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chemeClr val="bg2">
                    <a:lumMod val="75000"/>
                  </a:schemeClr>
                </a:solidFill>
              </a:rPr>
              <a:t>Invänta BP 2025 för:</a:t>
            </a: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VFU, övningsskolor </a:t>
            </a:r>
            <a:r>
              <a:rPr lang="sv-SE" sz="1000" dirty="0">
                <a:solidFill>
                  <a:schemeClr val="bg1">
                    <a:lumMod val="65000"/>
                  </a:schemeClr>
                </a:solidFill>
              </a:rPr>
              <a:t>(BP2022 står permanentas, men i vilken form)</a:t>
            </a: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VFU, vårdutbildning </a:t>
            </a:r>
            <a:r>
              <a:rPr lang="sv-SE" sz="1000" dirty="0">
                <a:solidFill>
                  <a:schemeClr val="bg1">
                    <a:lumMod val="65000"/>
                  </a:schemeClr>
                </a:solidFill>
              </a:rPr>
              <a:t>ev. bara t o m 2024</a:t>
            </a:r>
          </a:p>
        </p:txBody>
      </p:sp>
    </p:spTree>
    <p:extLst>
      <p:ext uri="{BB962C8B-B14F-4D97-AF65-F5344CB8AC3E}">
        <p14:creationId xmlns:p14="http://schemas.microsoft.com/office/powerpoint/2010/main" val="149246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8108" y="1407822"/>
            <a:ext cx="7912894" cy="652145"/>
          </a:xfrm>
        </p:spPr>
        <p:txBody>
          <a:bodyPr/>
          <a:lstStyle/>
          <a:p>
            <a:r>
              <a:rPr lang="sv-SE" dirty="0"/>
              <a:t>Lokalkostnader </a:t>
            </a:r>
            <a:r>
              <a:rPr lang="sv-SE" b="0" dirty="0"/>
              <a:t>(bil 3a)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8108" y="2059967"/>
            <a:ext cx="8514900" cy="4987342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Underlag från INFRA- FAS kommer senast 27/9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</a:t>
            </a:r>
            <a:r>
              <a:rPr lang="sv-SE" sz="1400" dirty="0"/>
              <a:t>- </a:t>
            </a:r>
            <a:r>
              <a:rPr lang="sv-SE" sz="1400" dirty="0">
                <a:solidFill>
                  <a:srgbClr val="0070C0"/>
                </a:solidFill>
              </a:rPr>
              <a:t>Lokalbeloppen (riktmärket) per </a:t>
            </a:r>
            <a:r>
              <a:rPr lang="sv-SE" sz="1400" dirty="0" err="1">
                <a:solidFill>
                  <a:srgbClr val="0070C0"/>
                </a:solidFill>
              </a:rPr>
              <a:t>avd</a:t>
            </a:r>
            <a:r>
              <a:rPr lang="sv-SE" sz="1400" dirty="0">
                <a:solidFill>
                  <a:srgbClr val="0070C0"/>
                </a:solidFill>
              </a:rPr>
              <a:t>/</a:t>
            </a:r>
            <a:r>
              <a:rPr lang="sv-SE" sz="1400" dirty="0" err="1">
                <a:solidFill>
                  <a:srgbClr val="0070C0"/>
                </a:solidFill>
              </a:rPr>
              <a:t>inst</a:t>
            </a:r>
            <a:r>
              <a:rPr lang="sv-SE" sz="1400" dirty="0">
                <a:solidFill>
                  <a:srgbClr val="0070C0"/>
                </a:solidFill>
              </a:rPr>
              <a:t> i Hypergene är </a:t>
            </a:r>
            <a:r>
              <a:rPr lang="sv-SE" sz="1400" dirty="0" err="1">
                <a:solidFill>
                  <a:srgbClr val="0070C0"/>
                </a:solidFill>
              </a:rPr>
              <a:t>fn</a:t>
            </a:r>
            <a:r>
              <a:rPr lang="sv-SE" sz="1400" dirty="0">
                <a:solidFill>
                  <a:srgbClr val="0070C0"/>
                </a:solidFill>
              </a:rPr>
              <a:t> 2024 års och kommer uppdateras</a:t>
            </a:r>
            <a:endParaRPr lang="sv-SE" sz="14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    - Anvisningar kap 8 </a:t>
            </a:r>
            <a:r>
              <a:rPr lang="sv-SE" sz="1400" dirty="0"/>
              <a:t>kommer uppdateras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  - </a:t>
            </a:r>
            <a:r>
              <a:rPr lang="sv-SE" sz="1400" dirty="0">
                <a:solidFill>
                  <a:srgbClr val="0070C0"/>
                </a:solidFill>
              </a:rPr>
              <a:t>Bilaga 3a </a:t>
            </a:r>
            <a:r>
              <a:rPr lang="sv-SE" sz="1400"/>
              <a:t>uppdateras 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 dirty="0"/>
          </a:p>
          <a:p>
            <a:r>
              <a:rPr lang="sv-SE" b="1" dirty="0">
                <a:solidFill>
                  <a:srgbClr val="0070C0"/>
                </a:solidFill>
              </a:rPr>
              <a:t>Specifikation till lokalfilen </a:t>
            </a:r>
            <a:r>
              <a:rPr lang="sv-SE" dirty="0">
                <a:solidFill>
                  <a:srgbClr val="0070C0"/>
                </a:solidFill>
              </a:rPr>
              <a:t>(lokaldatabas) från INFRA- FAS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 mailas efter förfrågan</a:t>
            </a:r>
            <a:endParaRPr lang="sv-SE" b="1" dirty="0"/>
          </a:p>
          <a:p>
            <a:pPr marL="0" indent="0">
              <a:spcBef>
                <a:spcPts val="600"/>
              </a:spcBef>
              <a:buNone/>
            </a:pPr>
            <a:endParaRPr lang="sv-SE" b="1" dirty="0"/>
          </a:p>
          <a:p>
            <a:pPr>
              <a:spcBef>
                <a:spcPts val="600"/>
              </a:spcBef>
            </a:pPr>
            <a:r>
              <a:rPr lang="sv-SE" b="1" dirty="0">
                <a:solidFill>
                  <a:srgbClr val="0070C0"/>
                </a:solidFill>
              </a:rPr>
              <a:t>Tobias K, Eva S, Pia </a:t>
            </a:r>
            <a:r>
              <a:rPr lang="sv-SE" b="1" dirty="0"/>
              <a:t> </a:t>
            </a:r>
            <a:r>
              <a:rPr lang="sv-SE" dirty="0"/>
              <a:t>avstämmer total lokalkostnad FÖR, HUV, NMT</a:t>
            </a:r>
          </a:p>
        </p:txBody>
      </p:sp>
    </p:spTree>
    <p:extLst>
      <p:ext uri="{BB962C8B-B14F-4D97-AF65-F5344CB8AC3E}">
        <p14:creationId xmlns:p14="http://schemas.microsoft.com/office/powerpoint/2010/main" val="22134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8F97C-F878-45F0-9A02-DCBEE11E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3" y="1236001"/>
            <a:ext cx="7912894" cy="652145"/>
          </a:xfrm>
        </p:spPr>
        <p:txBody>
          <a:bodyPr/>
          <a:lstStyle/>
          <a:p>
            <a:r>
              <a:rPr lang="sv-SE" dirty="0"/>
              <a:t>Beräkningsmodell kontorsprocent för redovisning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6ACEE1-F350-44B1-BDAE-7500FA0E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3" y="1888146"/>
            <a:ext cx="7912894" cy="3836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Budgetvärde = 2024 års 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Prognos- och löpande redovisning = 2025 års %</a:t>
            </a:r>
          </a:p>
          <a:p>
            <a:pPr marL="0" indent="0">
              <a:spcBef>
                <a:spcPts val="1200"/>
              </a:spcBef>
              <a:buNone/>
            </a:pPr>
            <a:br>
              <a:rPr lang="sv-SE" dirty="0"/>
            </a:br>
            <a:r>
              <a:rPr lang="sv-SE" sz="1800" dirty="0"/>
              <a:t>- Institutionsspecifik procent med fakultetsgemensamt ansvar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 alt fakultetsgemensam procent med fakultetsgemensamt ansvar</a:t>
            </a:r>
            <a:br>
              <a:rPr lang="sv-SE" sz="1800" dirty="0"/>
            </a:br>
            <a:r>
              <a:rPr lang="sv-SE" sz="1800" dirty="0"/>
              <a:t>- Förvaltningsgemensam procent med förvaltningsansvar</a:t>
            </a:r>
            <a:br>
              <a:rPr lang="sv-SE" sz="1800" dirty="0"/>
            </a:br>
            <a:r>
              <a:rPr lang="sv-SE" sz="1800" dirty="0"/>
              <a:t>- Differenser regleras per FÖRV, HUV, NMT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/>
            </a:br>
            <a:r>
              <a:rPr lang="sv-SE" dirty="0"/>
              <a:t>Deadline beräkning 2025 års %: 	</a:t>
            </a:r>
            <a:r>
              <a:rPr lang="sv-SE" dirty="0">
                <a:solidFill>
                  <a:srgbClr val="0070C0"/>
                </a:solidFill>
              </a:rPr>
              <a:t>2 december</a:t>
            </a:r>
            <a:br>
              <a:rPr lang="sv-SE" sz="1800" dirty="0"/>
            </a:br>
            <a:r>
              <a:rPr lang="sv-SE" sz="1800" dirty="0"/>
              <a:t>Beräkningsmodell gås igenom av </a:t>
            </a:r>
            <a:r>
              <a:rPr lang="sv-SE" sz="1800" dirty="0" err="1"/>
              <a:t>fak</a:t>
            </a:r>
            <a:r>
              <a:rPr lang="sv-SE" sz="1800" dirty="0"/>
              <a:t>. ekonomer innan deadline</a:t>
            </a:r>
            <a:br>
              <a:rPr lang="sv-SE" sz="1800" dirty="0"/>
            </a:br>
            <a:r>
              <a:rPr lang="sv-SE" sz="1800" dirty="0"/>
              <a:t>Tobias räknar FÖRV</a:t>
            </a:r>
            <a:br>
              <a:rPr lang="sv-SE" dirty="0"/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sz="1600" i="1" dirty="0"/>
              <a:t>Excelmall EKO/</a:t>
            </a:r>
            <a:r>
              <a:rPr lang="sv-SE" sz="1600" i="1" dirty="0" err="1"/>
              <a:t>eko_delat</a:t>
            </a:r>
            <a:r>
              <a:rPr lang="sv-SE" sz="1600" i="1" dirty="0"/>
              <a:t>/Rutiner och mallar/Budget och Prognos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29491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5C253-5DDD-B3AC-1525-23BD4EF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3" y="1258560"/>
            <a:ext cx="7941653" cy="844551"/>
          </a:xfrm>
        </p:spPr>
        <p:txBody>
          <a:bodyPr/>
          <a:lstStyle/>
          <a:p>
            <a:r>
              <a:rPr lang="sv-SE" dirty="0"/>
              <a:t>Ekonomiska mål årets verksamhetsutfall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sz="1500" b="0" i="1" dirty="0"/>
              <a:t>Mål utöver ordinarie uppdrag, styrning och regelverk</a:t>
            </a:r>
            <a:br>
              <a:rPr lang="sv-SE" sz="1800" i="1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5D72AE-2CAD-5668-EAA0-36FA89E4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3" y="2274760"/>
            <a:ext cx="8542827" cy="2676612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Grundutbildning (GU):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	</a:t>
            </a:r>
            <a:r>
              <a:rPr lang="sv-SE" sz="1400" dirty="0"/>
              <a:t>Produktion HST/HPR till årets takbelopp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         </a:t>
            </a:r>
            <a:r>
              <a:rPr lang="sv-SE" sz="1400" dirty="0"/>
              <a:t>Anslag avsedda för årets verksamhet</a:t>
            </a:r>
            <a:endParaRPr lang="sv-SE" dirty="0"/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	</a:t>
            </a:r>
            <a:r>
              <a:rPr lang="sv-SE" sz="1400" dirty="0"/>
              <a:t>Intäkter = kostnader per år 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sz="1400" dirty="0"/>
              <a:t>	Men fr o m 2025 möjlighet till under- alt överskott per fakultet enligt beslutad modell</a:t>
            </a:r>
            <a:endParaRPr lang="sv-SE" sz="1350" dirty="0"/>
          </a:p>
          <a:p>
            <a:pPr mar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Externfinansierad verksamhet</a:t>
            </a:r>
            <a:endParaRPr lang="sv-SE" dirty="0"/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  <a:r>
              <a:rPr lang="sv-SE" dirty="0"/>
              <a:t> </a:t>
            </a:r>
            <a:r>
              <a:rPr lang="sv-SE" sz="1400" dirty="0"/>
              <a:t>Eventuella över- eller underskott endast vid projektavslut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r>
              <a:rPr lang="sv-SE" dirty="0">
                <a:solidFill>
                  <a:srgbClr val="0070C0"/>
                </a:solidFill>
              </a:rPr>
              <a:t>Minska befintligt myndighetskapital </a:t>
            </a:r>
            <a:r>
              <a:rPr lang="sv-SE" dirty="0"/>
              <a:t>inom forskning och utbildning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   </a:t>
            </a:r>
            <a:r>
              <a:rPr lang="sv-SE" sz="1350" dirty="0"/>
              <a:t>	</a:t>
            </a:r>
            <a:r>
              <a:rPr lang="sv-SE" sz="1400" dirty="0"/>
              <a:t>Befintliga projekt ute i verksamheten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sz="1400" dirty="0"/>
              <a:t>            Handlingsberedskap vid förändringar?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6448" y="644627"/>
            <a:ext cx="7912894" cy="489109"/>
          </a:xfrm>
        </p:spPr>
        <p:txBody>
          <a:bodyPr/>
          <a:lstStyle/>
          <a:p>
            <a:r>
              <a:rPr lang="sv-SE" dirty="0"/>
              <a:t>Styrmodell verksamhetsutfall GU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6448" y="1270001"/>
            <a:ext cx="8657552" cy="3762851"/>
          </a:xfrm>
        </p:spPr>
        <p:txBody>
          <a:bodyPr/>
          <a:lstStyle/>
          <a:p>
            <a:pPr marL="0" indent="0">
              <a:spcBef>
                <a:spcPts val="45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Förslag ny modell </a:t>
            </a:r>
          </a:p>
          <a:p>
            <a:pPr>
              <a:spcBef>
                <a:spcPts val="450"/>
              </a:spcBef>
            </a:pPr>
            <a:r>
              <a:rPr lang="sv-SE" sz="1600" dirty="0"/>
              <a:t>Beslutad modell med syfte, avser endast GU (110), löpande uppföljning utfall och modell</a:t>
            </a:r>
          </a:p>
          <a:p>
            <a:pPr marL="0" indent="0">
              <a:spcBef>
                <a:spcPts val="450"/>
              </a:spcBef>
              <a:buNone/>
            </a:pPr>
            <a:endParaRPr lang="sv-SE" sz="1600" dirty="0"/>
          </a:p>
          <a:p>
            <a:pPr>
              <a:spcBef>
                <a:spcPts val="450"/>
              </a:spcBef>
            </a:pPr>
            <a:r>
              <a:rPr lang="sv-SE" sz="1600" dirty="0"/>
              <a:t>Målet fortsatt i första hand att </a:t>
            </a:r>
            <a:r>
              <a:rPr lang="sv-SE" sz="1600" dirty="0">
                <a:solidFill>
                  <a:srgbClr val="0070C0"/>
                </a:solidFill>
              </a:rPr>
              <a:t>per år, upparbeta finansieringen av årets produktion inom tilldelat takbelopp</a:t>
            </a:r>
          </a:p>
          <a:p>
            <a:pPr>
              <a:spcBef>
                <a:spcPts val="450"/>
              </a:spcBef>
            </a:pPr>
            <a:endParaRPr lang="sv-SE" sz="1600" dirty="0"/>
          </a:p>
          <a:p>
            <a:pPr>
              <a:spcBef>
                <a:spcPts val="0"/>
              </a:spcBef>
            </a:pPr>
            <a:r>
              <a:rPr lang="sv-SE" sz="1600" dirty="0"/>
              <a:t>Från och med </a:t>
            </a:r>
            <a:r>
              <a:rPr lang="sv-SE" sz="1600" b="1" dirty="0">
                <a:solidFill>
                  <a:srgbClr val="0070C0"/>
                </a:solidFill>
              </a:rPr>
              <a:t>2025</a:t>
            </a:r>
            <a:r>
              <a:rPr lang="sv-SE" sz="1600" dirty="0"/>
              <a:t> ges fakulteterna möjlighet att generera över- eller underskott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/>
              <a:t>   och får, </a:t>
            </a:r>
            <a:r>
              <a:rPr lang="sv-SE" sz="1600" dirty="0">
                <a:solidFill>
                  <a:srgbClr val="0070C0"/>
                </a:solidFill>
              </a:rPr>
              <a:t>per fakultet, </a:t>
            </a:r>
            <a:r>
              <a:rPr lang="sv-SE" sz="1600" dirty="0"/>
              <a:t>behålla sitt GU-utfall enligt gällande regler: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  	</a:t>
            </a:r>
            <a:r>
              <a:rPr lang="sv-SE" sz="1600" dirty="0"/>
              <a:t>-  Eventuellt </a:t>
            </a:r>
            <a:r>
              <a:rPr lang="sv-SE" sz="1600" b="1" dirty="0">
                <a:solidFill>
                  <a:srgbClr val="0070C0"/>
                </a:solidFill>
              </a:rPr>
              <a:t>underskott</a:t>
            </a:r>
            <a:r>
              <a:rPr lang="sv-SE" sz="1600" dirty="0">
                <a:solidFill>
                  <a:srgbClr val="0070C0"/>
                </a:solidFill>
              </a:rPr>
              <a:t> behålls och ska regleras inom 3 år.</a:t>
            </a:r>
          </a:p>
          <a:p>
            <a:pPr marL="0" indent="0">
              <a:spcBef>
                <a:spcPts val="45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70C0"/>
                </a:solidFill>
              </a:rPr>
              <a:t> 	   </a:t>
            </a:r>
            <a:r>
              <a:rPr lang="sv-SE" sz="1600" dirty="0"/>
              <a:t>Vid</a:t>
            </a:r>
            <a:r>
              <a:rPr lang="sv-SE" sz="1600" i="1" dirty="0"/>
              <a:t> </a:t>
            </a:r>
            <a:r>
              <a:rPr lang="sv-SE" sz="1600" dirty="0"/>
              <a:t>underskott görs åtgärdsplaner. Extra utvecklingsmedel?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sv-SE" sz="1600" dirty="0"/>
              <a:t>	-  </a:t>
            </a:r>
            <a:r>
              <a:rPr lang="sv-SE" sz="1600" dirty="0">
                <a:solidFill>
                  <a:srgbClr val="0070C0"/>
                </a:solidFill>
              </a:rPr>
              <a:t>Del av eventuellt </a:t>
            </a:r>
            <a:r>
              <a:rPr lang="sv-SE" sz="1600" b="1" dirty="0">
                <a:solidFill>
                  <a:srgbClr val="0070C0"/>
                </a:solidFill>
              </a:rPr>
              <a:t>överskott</a:t>
            </a:r>
            <a:r>
              <a:rPr lang="sv-SE" sz="1600" dirty="0">
                <a:solidFill>
                  <a:srgbClr val="0070C0"/>
                </a:solidFill>
              </a:rPr>
              <a:t> per år får behållas.</a:t>
            </a:r>
            <a:r>
              <a:rPr lang="sv-SE" sz="1600" dirty="0"/>
              <a:t>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   </a:t>
            </a:r>
            <a:r>
              <a:rPr lang="sv-SE" sz="1600" dirty="0"/>
              <a:t>Ackumulerat överskott får maximalt uppgå till X% av fakultetens takbelopp. </a:t>
            </a:r>
            <a:r>
              <a:rPr lang="sv-SE" sz="1600" dirty="0">
                <a:solidFill>
                  <a:srgbClr val="0070C0"/>
                </a:solidFill>
                <a:highlight>
                  <a:srgbClr val="FFFF00"/>
                </a:highlight>
              </a:rPr>
              <a:t>	   </a:t>
            </a:r>
          </a:p>
          <a:p>
            <a:pPr marL="0" indent="0">
              <a:spcBef>
                <a:spcPts val="450"/>
              </a:spcBef>
              <a:buNone/>
            </a:pPr>
            <a:endParaRPr lang="sv-SE" sz="16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450"/>
              </a:spcBef>
              <a:buNone/>
            </a:pPr>
            <a:endParaRPr lang="sv-SE" sz="16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450"/>
              </a:spcBef>
              <a:buNone/>
            </a:pPr>
            <a:endParaRPr lang="sv-SE" sz="16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450"/>
              </a:spcBef>
            </a:pPr>
            <a:r>
              <a:rPr lang="sv-SE" sz="1600" dirty="0"/>
              <a:t>Utfall ackumuleras på separata projekt per fakultet inom verksamhet GU (110)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0FAA9F-0957-EC43-E7AC-E62C022B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458" y="4832906"/>
            <a:ext cx="2306381" cy="8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7179" y="1741571"/>
            <a:ext cx="7912894" cy="652145"/>
          </a:xfrm>
        </p:spPr>
        <p:txBody>
          <a:bodyPr/>
          <a:lstStyle/>
          <a:p>
            <a:r>
              <a:rPr lang="sv-SE" dirty="0"/>
              <a:t>Bilaga 9 - OH-procent 2025		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/>
              <a:t>		 	</a:t>
            </a:r>
            <a:r>
              <a:rPr lang="sv-SE" dirty="0">
                <a:solidFill>
                  <a:srgbClr val="0070C0"/>
                </a:solidFill>
              </a:rPr>
              <a:t>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sz="1200" dirty="0">
                <a:solidFill>
                  <a:srgbClr val="FF0000"/>
                </a:solidFill>
              </a:rPr>
            </a:br>
            <a:r>
              <a:rPr lang="sv-SE" sz="1200" dirty="0">
                <a:solidFill>
                  <a:srgbClr val="0070C0"/>
                </a:solidFill>
              </a:rPr>
              <a:t>OH-procent 2024:</a:t>
            </a:r>
            <a:br>
              <a:rPr lang="sv-SE" sz="1200" dirty="0">
                <a:solidFill>
                  <a:srgbClr val="0070C0"/>
                </a:solidFill>
              </a:rPr>
            </a:br>
            <a:br>
              <a:rPr lang="sv-SE" sz="1200" dirty="0">
                <a:solidFill>
                  <a:srgbClr val="0070C0"/>
                </a:solidFill>
              </a:rPr>
            </a:br>
            <a:br>
              <a:rPr lang="sv-SE" dirty="0"/>
            </a:b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 flipH="1">
            <a:off x="5622878" y="3302758"/>
            <a:ext cx="102358" cy="7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DECB039-7ADC-E72B-5209-6C282922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3" y="2165025"/>
            <a:ext cx="7912894" cy="3836963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FFAFB5-0CCF-0D01-7C5D-91E595ED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8" y="5001273"/>
            <a:ext cx="5802378" cy="126397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E327C27-53E8-BA3A-DF88-C5BE4A4B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9" y="2237766"/>
            <a:ext cx="8848163" cy="21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8062" y="821856"/>
            <a:ext cx="8067877" cy="621971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8061" y="1443827"/>
            <a:ext cx="8768359" cy="55124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a-DK" sz="1700" b="1" dirty="0">
                <a:solidFill>
                  <a:srgbClr val="0070C0"/>
                </a:solidFill>
              </a:rPr>
              <a:t>Budget 2025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>
                <a:solidFill>
                  <a:srgbClr val="0070C0"/>
                </a:solidFill>
              </a:rPr>
              <a:t>    	</a:t>
            </a:r>
            <a:r>
              <a:rPr lang="da-DK" sz="1700" dirty="0"/>
              <a:t>Nyheter och organisationsförändringar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/>
              <a:t>	Generella budgetvärden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/>
              <a:t>	Tidplan	</a:t>
            </a:r>
            <a:r>
              <a:rPr lang="da-DK" sz="1700" dirty="0">
                <a:solidFill>
                  <a:srgbClr val="0070C0"/>
                </a:solidFill>
              </a:rPr>
              <a:t>	</a:t>
            </a:r>
            <a:endParaRPr lang="da-DK" sz="1700" b="1" dirty="0">
              <a:solidFill>
                <a:srgbClr val="0070C0"/>
              </a:solidFill>
            </a:endParaRPr>
          </a:p>
          <a:p>
            <a:r>
              <a:rPr lang="da-DK" sz="1700" b="1" dirty="0">
                <a:solidFill>
                  <a:srgbClr val="0070C0"/>
                </a:solidFill>
              </a:rPr>
              <a:t>Hypergene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700" dirty="0">
                <a:solidFill>
                  <a:srgbClr val="0070C0"/>
                </a:solidFill>
              </a:rPr>
              <a:t>    	</a:t>
            </a:r>
            <a:r>
              <a:rPr lang="da-DK" sz="1700" dirty="0"/>
              <a:t>Status indata budget</a:t>
            </a:r>
          </a:p>
          <a:p>
            <a:pPr marL="0" indent="0">
              <a:spcBef>
                <a:spcPts val="0"/>
              </a:spcBef>
              <a:buNone/>
            </a:pPr>
            <a:endParaRPr lang="da-DK" sz="1700" b="1" dirty="0">
              <a:solidFill>
                <a:srgbClr val="0070C0"/>
              </a:solidFill>
            </a:endParaRPr>
          </a:p>
          <a:p>
            <a:r>
              <a:rPr lang="da-DK" sz="1700" b="1" dirty="0">
                <a:solidFill>
                  <a:srgbClr val="0070C0"/>
                </a:solidFill>
              </a:rPr>
              <a:t>Mer detaljerad budgetgenomgång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>
                <a:solidFill>
                  <a:srgbClr val="0070C0"/>
                </a:solidFill>
              </a:rPr>
              <a:t>    	</a:t>
            </a:r>
            <a:r>
              <a:rPr lang="da-DK" sz="1700" dirty="0"/>
              <a:t>Separat enl önskemål</a:t>
            </a:r>
          </a:p>
          <a:p>
            <a:pPr marL="0" indent="0">
              <a:spcBef>
                <a:spcPts val="600"/>
              </a:spcBef>
              <a:buNone/>
            </a:pPr>
            <a:endParaRPr lang="da-DK" sz="1700" dirty="0"/>
          </a:p>
          <a:p>
            <a:r>
              <a:rPr lang="da-DK" sz="1700" b="1" dirty="0"/>
              <a:t>Övrigt: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i="1" dirty="0"/>
              <a:t>    - Kommentarer Budget och Prognos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i="1" dirty="0"/>
              <a:t>    - Kommunsamverkansprojekt kontra uppdrag</a:t>
            </a:r>
            <a:r>
              <a:rPr lang="da-DK" sz="1700" dirty="0"/>
              <a:t>	</a:t>
            </a:r>
            <a:endParaRPr lang="da-DK" sz="17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a-DK" sz="1700" dirty="0"/>
              <a:t>		</a:t>
            </a:r>
            <a:endParaRPr lang="da-DK" sz="17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1700" b="1" dirty="0">
                <a:solidFill>
                  <a:srgbClr val="0070C0"/>
                </a:solidFill>
              </a:rPr>
              <a:t>		</a:t>
            </a:r>
            <a:r>
              <a:rPr lang="da-DK" sz="1700" b="1" dirty="0"/>
              <a:t> </a:t>
            </a:r>
            <a:r>
              <a:rPr lang="da-D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89B46-4AD8-9C42-9ED7-298B1303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1479"/>
            <a:ext cx="7912894" cy="652145"/>
          </a:xfrm>
        </p:spPr>
        <p:txBody>
          <a:bodyPr/>
          <a:lstStyle/>
          <a:p>
            <a:r>
              <a:rPr lang="sv-SE" dirty="0"/>
              <a:t>Tidplan Budget 2025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B8B1C2B2-969E-7672-77E4-8B369281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09" y="5339734"/>
            <a:ext cx="1868270" cy="627352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B0E627BC-F7D4-0A49-2300-715ECD813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68" y="5478127"/>
            <a:ext cx="2171187" cy="524902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67644B-F9EF-4D47-62D0-489A6513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9" y="1767993"/>
            <a:ext cx="7540338" cy="967834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B3D4BF-DD98-1CFF-B666-513AA22F4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" y="1556152"/>
            <a:ext cx="9363456" cy="3783582"/>
          </a:xfrm>
          <a:prstGeom prst="rect">
            <a:avLst/>
          </a:prstGeom>
        </p:spPr>
      </p:pic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20E8954A-1CC6-FD12-3371-F280CEA318BC}"/>
              </a:ext>
            </a:extLst>
          </p:cNvPr>
          <p:cNvSpPr/>
          <p:nvPr/>
        </p:nvSpPr>
        <p:spPr>
          <a:xfrm>
            <a:off x="922014" y="1944653"/>
            <a:ext cx="824527" cy="21468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CA761BF9-5FB4-7D3D-240D-8638FCF3A7C4}"/>
              </a:ext>
            </a:extLst>
          </p:cNvPr>
          <p:cNvCxnSpPr>
            <a:cxnSpLocks/>
          </p:cNvCxnSpPr>
          <p:nvPr/>
        </p:nvCxnSpPr>
        <p:spPr>
          <a:xfrm flipV="1">
            <a:off x="895739" y="4159458"/>
            <a:ext cx="210685" cy="131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A7693EA7-7437-ACF7-D1B0-96C8BE5E0C05}"/>
              </a:ext>
            </a:extLst>
          </p:cNvPr>
          <p:cNvSpPr/>
          <p:nvPr/>
        </p:nvSpPr>
        <p:spPr>
          <a:xfrm>
            <a:off x="2277251" y="1944653"/>
            <a:ext cx="391304" cy="214685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072753D3-28DA-9632-F27B-90AABDFAA80A}"/>
              </a:ext>
            </a:extLst>
          </p:cNvPr>
          <p:cNvCxnSpPr>
            <a:cxnSpLocks/>
          </p:cNvCxnSpPr>
          <p:nvPr/>
        </p:nvCxnSpPr>
        <p:spPr>
          <a:xfrm flipV="1">
            <a:off x="3471405" y="3226850"/>
            <a:ext cx="193752" cy="224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FFF22D71-091C-C435-8BC7-444FDEBBCC81}"/>
              </a:ext>
            </a:extLst>
          </p:cNvPr>
          <p:cNvSpPr/>
          <p:nvPr/>
        </p:nvSpPr>
        <p:spPr>
          <a:xfrm>
            <a:off x="5100468" y="1944653"/>
            <a:ext cx="351887" cy="214685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B108FD88-B1D8-EB71-BA90-7554CEB31A22}"/>
              </a:ext>
            </a:extLst>
          </p:cNvPr>
          <p:cNvSpPr/>
          <p:nvPr/>
        </p:nvSpPr>
        <p:spPr>
          <a:xfrm>
            <a:off x="7073308" y="1944653"/>
            <a:ext cx="305900" cy="22315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55A6C3A6-4152-1792-590E-8CECF1BD0E3C}"/>
              </a:ext>
            </a:extLst>
          </p:cNvPr>
          <p:cNvCxnSpPr>
            <a:cxnSpLocks/>
          </p:cNvCxnSpPr>
          <p:nvPr/>
        </p:nvCxnSpPr>
        <p:spPr>
          <a:xfrm flipH="1" flipV="1">
            <a:off x="7260336" y="4287513"/>
            <a:ext cx="570764" cy="967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EB31235-1655-C4C4-555F-A15D95D097AE}"/>
              </a:ext>
            </a:extLst>
          </p:cNvPr>
          <p:cNvSpPr/>
          <p:nvPr/>
        </p:nvSpPr>
        <p:spPr>
          <a:xfrm>
            <a:off x="0" y="1556152"/>
            <a:ext cx="4879911" cy="25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36938F5-7363-DECB-294C-E3442022E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1" y="5572371"/>
            <a:ext cx="1930536" cy="43065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7E80368-F6BE-D4B3-EFA0-BF9BED6AE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844" y="5964647"/>
            <a:ext cx="16510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553" y="845988"/>
            <a:ext cx="7912894" cy="652145"/>
          </a:xfrm>
        </p:spPr>
        <p:txBody>
          <a:bodyPr/>
          <a:lstStyle/>
          <a:p>
            <a:r>
              <a:rPr lang="sv-SE" dirty="0"/>
              <a:t>Sidoordnad redovisning – Se deadline                </a:t>
            </a:r>
            <a:br>
              <a:rPr lang="sv-SE" dirty="0">
                <a:solidFill>
                  <a:srgbClr val="FF0000"/>
                </a:solidFill>
              </a:rPr>
            </a:b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0125" y="1498133"/>
            <a:ext cx="8514900" cy="3836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Excelmallar för: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sv-SE" b="1" dirty="0">
                <a:solidFill>
                  <a:srgbClr val="0070C0"/>
                </a:solidFill>
              </a:rPr>
              <a:t>Investeringsprognos</a:t>
            </a:r>
            <a:r>
              <a:rPr lang="sv-SE" dirty="0"/>
              <a:t> budgetår +</a:t>
            </a:r>
            <a:r>
              <a:rPr lang="sv-SE" dirty="0">
                <a:solidFill>
                  <a:srgbClr val="0070C0"/>
                </a:solidFill>
              </a:rPr>
              <a:t> 2026-2029 </a:t>
            </a:r>
            <a:r>
              <a:rPr lang="sv-SE" dirty="0"/>
              <a:t>– per UTB o FO	   </a:t>
            </a:r>
            <a:r>
              <a:rPr lang="sv-SE" sz="1200" dirty="0">
                <a:solidFill>
                  <a:srgbClr val="0070C0"/>
                </a:solidFill>
              </a:rPr>
              <a:t>16/9, 2/12</a:t>
            </a:r>
            <a:r>
              <a:rPr lang="sv-SE" dirty="0"/>
              <a:t>	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sv-SE" dirty="0"/>
              <a:t>Specifikation äskande av investeringar (valfri)</a:t>
            </a:r>
          </a:p>
          <a:p>
            <a:pPr marL="0" indent="0">
              <a:spcBef>
                <a:spcPts val="1200"/>
              </a:spcBef>
              <a:buNone/>
            </a:pPr>
            <a:endParaRPr lang="sv-SE" b="1" dirty="0"/>
          </a:p>
          <a:p>
            <a:pPr>
              <a:spcBef>
                <a:spcPts val="600"/>
              </a:spcBef>
              <a:buFontTx/>
              <a:buChar char="-"/>
            </a:pPr>
            <a:r>
              <a:rPr lang="sv-SE" b="1" dirty="0">
                <a:solidFill>
                  <a:srgbClr val="0070C0"/>
                </a:solidFill>
              </a:rPr>
              <a:t>Avgifter och Bidrag </a:t>
            </a:r>
            <a:r>
              <a:rPr lang="sv-SE" dirty="0">
                <a:solidFill>
                  <a:srgbClr val="0070C0"/>
                </a:solidFill>
              </a:rPr>
              <a:t>2025-2028</a:t>
            </a:r>
            <a:r>
              <a:rPr lang="sv-SE" dirty="0"/>
              <a:t> per UTB o FO		    </a:t>
            </a:r>
            <a:r>
              <a:rPr lang="sv-SE" sz="1200" dirty="0">
                <a:solidFill>
                  <a:srgbClr val="0070C0"/>
                </a:solidFill>
              </a:rPr>
              <a:t>2/12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samt per FÖRV, HUV, NMT</a:t>
            </a:r>
          </a:p>
          <a:p>
            <a:pPr>
              <a:spcBef>
                <a:spcPts val="2400"/>
              </a:spcBef>
              <a:buFontTx/>
              <a:buChar char="-"/>
            </a:pPr>
            <a:r>
              <a:rPr lang="sv-SE" dirty="0"/>
              <a:t>Årets </a:t>
            </a:r>
            <a:r>
              <a:rPr lang="sv-SE" dirty="0">
                <a:solidFill>
                  <a:srgbClr val="0070C0"/>
                </a:solidFill>
              </a:rPr>
              <a:t>nya </a:t>
            </a:r>
            <a:r>
              <a:rPr lang="sv-SE" dirty="0"/>
              <a:t>bidrag och samfinansiering </a:t>
            </a:r>
            <a:r>
              <a:rPr lang="sv-SE" b="1" dirty="0">
                <a:solidFill>
                  <a:srgbClr val="0070C0"/>
                </a:solidFill>
              </a:rPr>
              <a:t>kommunavtal 		    </a:t>
            </a:r>
            <a:r>
              <a:rPr lang="sv-SE" sz="1200" dirty="0">
                <a:solidFill>
                  <a:srgbClr val="0070C0"/>
                </a:solidFill>
              </a:rPr>
              <a:t>17/10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per kommun samt per </a:t>
            </a:r>
            <a:r>
              <a:rPr lang="sv-SE" dirty="0" err="1"/>
              <a:t>avd</a:t>
            </a:r>
            <a:r>
              <a:rPr lang="sv-SE" dirty="0"/>
              <a:t>, </a:t>
            </a:r>
            <a:r>
              <a:rPr lang="sv-SE" dirty="0" err="1"/>
              <a:t>inst</a:t>
            </a:r>
            <a:endParaRPr lang="sv-SE" dirty="0"/>
          </a:p>
          <a:p>
            <a:pPr>
              <a:spcBef>
                <a:spcPts val="2400"/>
              </a:spcBef>
              <a:buFontTx/>
              <a:buChar char="-"/>
            </a:pPr>
            <a:r>
              <a:rPr lang="sv-SE" dirty="0"/>
              <a:t>Beräkning </a:t>
            </a:r>
            <a:r>
              <a:rPr lang="sv-SE" b="1" dirty="0">
                <a:solidFill>
                  <a:srgbClr val="0070C0"/>
                </a:solidFill>
              </a:rPr>
              <a:t>kontorsprocent</a:t>
            </a:r>
            <a:r>
              <a:rPr lang="sv-SE" dirty="0"/>
              <a:t> för bokföring och prognos 2025	       </a:t>
            </a:r>
            <a:r>
              <a:rPr lang="sv-SE" sz="1200" dirty="0">
                <a:solidFill>
                  <a:srgbClr val="0070C0"/>
                </a:solidFill>
              </a:rPr>
              <a:t>2/12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v-SE" dirty="0"/>
              <a:t>Ligger under </a:t>
            </a:r>
            <a:r>
              <a:rPr lang="sv-SE" b="1" dirty="0" err="1"/>
              <a:t>eko_delat</a:t>
            </a:r>
            <a:r>
              <a:rPr lang="sv-SE" b="1" dirty="0"/>
              <a:t>  </a:t>
            </a:r>
            <a:r>
              <a:rPr lang="sv-SE" dirty="0"/>
              <a:t>- (se </a:t>
            </a:r>
            <a:r>
              <a:rPr lang="sv-SE" dirty="0" err="1"/>
              <a:t>anv</a:t>
            </a:r>
            <a:r>
              <a:rPr lang="sv-SE" dirty="0"/>
              <a:t>)</a:t>
            </a:r>
            <a:endParaRPr lang="sv-SE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75CE76-3A6C-4F4E-9540-54EE6A1E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Budgetering i Hypergene</a:t>
            </a:r>
          </a:p>
        </p:txBody>
      </p:sp>
    </p:spTree>
    <p:extLst>
      <p:ext uri="{BB962C8B-B14F-4D97-AF65-F5344CB8AC3E}">
        <p14:creationId xmlns:p14="http://schemas.microsoft.com/office/powerpoint/2010/main" val="251227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D6D8F-2C68-4DC3-BD99-51524371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74" y="0"/>
            <a:ext cx="6948795" cy="671773"/>
          </a:xfrm>
        </p:spPr>
        <p:txBody>
          <a:bodyPr/>
          <a:lstStyle/>
          <a:p>
            <a:r>
              <a:rPr lang="sv-SE" sz="2000" dirty="0">
                <a:solidFill>
                  <a:schemeClr val="accent1"/>
                </a:solidFill>
              </a:rPr>
              <a:t>Uppgifter Hypergene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DE392C-5A96-4BA5-AD3A-EA7BEBE4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4" y="434645"/>
            <a:ext cx="8366401" cy="5662296"/>
          </a:xfrm>
        </p:spPr>
        <p:txBody>
          <a:bodyPr/>
          <a:lstStyle/>
          <a:p>
            <a:r>
              <a:rPr lang="sv-SE" sz="1600" b="1" dirty="0">
                <a:solidFill>
                  <a:schemeClr val="accent1"/>
                </a:solidFill>
                <a:highlight>
                  <a:srgbClr val="C0C0C0"/>
                </a:highlight>
              </a:rPr>
              <a:t>Investeringar</a:t>
            </a:r>
            <a:r>
              <a:rPr lang="sv-SE" sz="1600" b="1" dirty="0">
                <a:solidFill>
                  <a:schemeClr val="accent1"/>
                </a:solidFill>
              </a:rPr>
              <a:t> </a:t>
            </a:r>
            <a:r>
              <a:rPr lang="sv-SE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(bild 35-36)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/>
              <a:t>   </a:t>
            </a:r>
            <a:r>
              <a:rPr lang="sv-SE" sz="1400" dirty="0"/>
              <a:t>Separat deadline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Startvärde: befintliga investeringars avskrivningar t o m 26/8 + </a:t>
            </a:r>
            <a:r>
              <a:rPr lang="sv-SE" sz="1400" dirty="0">
                <a:solidFill>
                  <a:srgbClr val="FF0000"/>
                </a:solidFill>
              </a:rPr>
              <a:t>korrigerade </a:t>
            </a:r>
            <a:r>
              <a:rPr lang="sv-SE" sz="1400" dirty="0" err="1">
                <a:solidFill>
                  <a:srgbClr val="FF0000"/>
                </a:solidFill>
              </a:rPr>
              <a:t>org</a:t>
            </a:r>
            <a:r>
              <a:rPr lang="sv-SE" sz="1400" dirty="0">
                <a:solidFill>
                  <a:srgbClr val="FF0000"/>
                </a:solidFill>
              </a:rPr>
              <a:t> NMT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</a:t>
            </a:r>
            <a:r>
              <a:rPr lang="sv-SE" sz="1400" dirty="0">
                <a:solidFill>
                  <a:srgbClr val="0070C0"/>
                </a:solidFill>
              </a:rPr>
              <a:t>Nya investeringar registreras för sep-dec 2024 samt 2025. Skilj ut med datum.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Slutavskrivningar (se lathund)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Bilaga 10 definitioner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b="1" dirty="0">
                <a:solidFill>
                  <a:schemeClr val="accent1"/>
                </a:solidFill>
                <a:highlight>
                  <a:srgbClr val="C0C0C0"/>
                </a:highlight>
              </a:rPr>
              <a:t>Personal</a:t>
            </a:r>
            <a:r>
              <a:rPr lang="sv-SE" sz="1600" b="1" dirty="0">
                <a:solidFill>
                  <a:schemeClr val="accent1"/>
                </a:solidFill>
              </a:rPr>
              <a:t> </a:t>
            </a:r>
            <a:r>
              <a:rPr lang="sv-SE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(bild 39-45)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     </a:t>
            </a:r>
            <a:r>
              <a:rPr lang="sv-SE" sz="1400" dirty="0"/>
              <a:t>Startvärde: </a:t>
            </a:r>
            <a:r>
              <a:rPr lang="sv-SE" sz="1400" dirty="0">
                <a:solidFill>
                  <a:srgbClr val="0070C0"/>
                </a:solidFill>
              </a:rPr>
              <a:t>All befintlig personal i Primula per augusti 2024 + </a:t>
            </a:r>
            <a:r>
              <a:rPr lang="sv-SE" sz="1400" dirty="0">
                <a:solidFill>
                  <a:srgbClr val="FF0000"/>
                </a:solidFill>
              </a:rPr>
              <a:t>korrigerade </a:t>
            </a:r>
            <a:r>
              <a:rPr lang="sv-SE" sz="1400" dirty="0" err="1">
                <a:solidFill>
                  <a:srgbClr val="FF0000"/>
                </a:solidFill>
              </a:rPr>
              <a:t>org</a:t>
            </a:r>
            <a:r>
              <a:rPr lang="sv-SE" sz="1400" dirty="0">
                <a:solidFill>
                  <a:srgbClr val="FF0000"/>
                </a:solidFill>
              </a:rPr>
              <a:t> NMT</a:t>
            </a:r>
            <a:endParaRPr lang="sv-SE" sz="14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- Personal med tjänst 2025 full kontering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- Personal ej tjänst 2025 endast vissa data och kompletteras manuellt vid behov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- Personal som byter org. registreras som </a:t>
            </a:r>
            <a:r>
              <a:rPr lang="sv-SE" sz="1400" b="1" dirty="0"/>
              <a:t>utlån från hemvist </a:t>
            </a:r>
            <a:r>
              <a:rPr lang="sv-SE" sz="1400" dirty="0"/>
              <a:t>per aug.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     OBS! utlån facklig tid avstäms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- Excelimport personaldata från </a:t>
            </a:r>
            <a:r>
              <a:rPr lang="sv-SE" sz="1400" dirty="0" err="1"/>
              <a:t>Retendofil</a:t>
            </a:r>
            <a:r>
              <a:rPr lang="sv-SE" sz="1400" dirty="0"/>
              <a:t> (efter justering)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1"/>
                </a:solidFill>
              </a:rPr>
              <a:t>    - </a:t>
            </a:r>
            <a:r>
              <a:rPr lang="sv-SE" sz="1400" dirty="0">
                <a:solidFill>
                  <a:srgbClr val="0070C0"/>
                </a:solidFill>
              </a:rPr>
              <a:t>Preliminär löneuppräkning inkl. löneglidning. Ev. justering på totalnivåer med belopp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b="1" dirty="0">
                <a:solidFill>
                  <a:schemeClr val="accent1"/>
                </a:solidFill>
                <a:highlight>
                  <a:srgbClr val="C0C0C0"/>
                </a:highlight>
              </a:rPr>
              <a:t>Kontoinmatning</a:t>
            </a:r>
            <a:r>
              <a:rPr lang="sv-SE" sz="1600" dirty="0">
                <a:solidFill>
                  <a:schemeClr val="accent1"/>
                </a:solidFill>
              </a:rPr>
              <a:t> </a:t>
            </a:r>
            <a:r>
              <a:rPr lang="sv-SE" sz="1600" dirty="0">
                <a:solidFill>
                  <a:srgbClr val="0070C0"/>
                </a:solidFill>
              </a:rPr>
              <a:t>övriga intäkter och kostnader </a:t>
            </a:r>
            <a:r>
              <a:rPr lang="sv-SE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(bild 37-38)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  </a:t>
            </a:r>
            <a:r>
              <a:rPr lang="sv-SE" sz="1600" b="1" dirty="0"/>
              <a:t>  </a:t>
            </a:r>
            <a:r>
              <a:rPr lang="sv-SE" sz="1400" b="1" dirty="0"/>
              <a:t>Budgetkonton </a:t>
            </a:r>
            <a:r>
              <a:rPr lang="sv-SE" sz="1400" dirty="0"/>
              <a:t>för vissa intäkter och kostnader (bilaga 14)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 Personal och avskrivningar ej </a:t>
            </a:r>
            <a:r>
              <a:rPr lang="sv-SE" sz="1400" dirty="0" err="1"/>
              <a:t>inmatningsbara</a:t>
            </a:r>
            <a:r>
              <a:rPr lang="sv-SE" sz="1400" dirty="0"/>
              <a:t> här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 Excelimport</a:t>
            </a:r>
          </a:p>
          <a:p>
            <a:pPr>
              <a:spcBef>
                <a:spcPts val="600"/>
              </a:spcBef>
            </a:pP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206AE-2147-4CAA-A667-FF0D000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Budgetering ej kända projekt </a:t>
            </a:r>
            <a:r>
              <a:rPr lang="sv-SE" b="0" dirty="0">
                <a:solidFill>
                  <a:srgbClr val="0070C0"/>
                </a:solidFill>
              </a:rPr>
              <a:t>(Anvisningar kap 4.1)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808095C7-EF24-4C35-8138-602BDB692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507753"/>
              </p:ext>
            </p:extLst>
          </p:nvPr>
        </p:nvGraphicFramePr>
        <p:xfrm>
          <a:off x="768908" y="2391870"/>
          <a:ext cx="7338772" cy="2393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541">
                  <a:extLst>
                    <a:ext uri="{9D8B030D-6E8A-4147-A177-3AD203B41FA5}">
                      <a16:colId xmlns:a16="http://schemas.microsoft.com/office/drawing/2014/main" val="830428045"/>
                    </a:ext>
                  </a:extLst>
                </a:gridCol>
                <a:gridCol w="1441387">
                  <a:extLst>
                    <a:ext uri="{9D8B030D-6E8A-4147-A177-3AD203B41FA5}">
                      <a16:colId xmlns:a16="http://schemas.microsoft.com/office/drawing/2014/main" val="744364373"/>
                    </a:ext>
                  </a:extLst>
                </a:gridCol>
                <a:gridCol w="4488844">
                  <a:extLst>
                    <a:ext uri="{9D8B030D-6E8A-4147-A177-3AD203B41FA5}">
                      <a16:colId xmlns:a16="http://schemas.microsoft.com/office/drawing/2014/main" val="2700356114"/>
                    </a:ext>
                  </a:extLst>
                </a:gridCol>
              </a:tblGrid>
              <a:tr h="47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Verksamhet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Avser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37753"/>
                  </a:ext>
                </a:extLst>
              </a:tr>
              <a:tr h="47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299950-59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 som antas starta kvartal 4 (oktober)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022329"/>
                  </a:ext>
                </a:extLst>
              </a:tr>
              <a:tr h="47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299960-69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 som antas starta kvartal 3 (juli)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019477"/>
                  </a:ext>
                </a:extLst>
              </a:tr>
              <a:tr h="47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299970-79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 som antas starta kvartal 2 (april)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640191"/>
                  </a:ext>
                </a:extLst>
              </a:tr>
              <a:tr h="47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299980-99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Projektnummer som antas starta kvartal 1 (januari)</a:t>
                      </a:r>
                      <a:endParaRPr lang="sv-SE" sz="1400" dirty="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78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496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375" y="0"/>
            <a:ext cx="7912894" cy="652145"/>
          </a:xfrm>
        </p:spPr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233" y="1985747"/>
            <a:ext cx="7885534" cy="62673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2800" b="1" dirty="0">
                <a:solidFill>
                  <a:srgbClr val="0070C0"/>
                </a:solidFill>
              </a:rPr>
              <a:t>Kom ihåg:</a:t>
            </a:r>
            <a:endParaRPr lang="sv-SE" sz="1800" dirty="0"/>
          </a:p>
          <a:p>
            <a:pPr>
              <a:spcBef>
                <a:spcPts val="600"/>
              </a:spcBef>
            </a:pPr>
            <a:r>
              <a:rPr lang="sv-SE" sz="1800" dirty="0">
                <a:solidFill>
                  <a:srgbClr val="0070C0"/>
                </a:solidFill>
              </a:rPr>
              <a:t>All personal</a:t>
            </a:r>
            <a:r>
              <a:rPr lang="sv-SE" sz="1800" dirty="0"/>
              <a:t> per aug 2024 ingår – annars nyanställd alt utlån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   </a:t>
            </a:r>
            <a:r>
              <a:rPr lang="sv-SE" sz="1000" dirty="0"/>
              <a:t>Kom ihåg att t ex doktorander m </a:t>
            </a:r>
            <a:r>
              <a:rPr lang="sv-SE" sz="1000" dirty="0" err="1"/>
              <a:t>fl</a:t>
            </a:r>
            <a:r>
              <a:rPr lang="sv-SE" sz="1000" dirty="0"/>
              <a:t> kanske inte har tjänst inlagd i Primula fr o m 1/1 så de finns med om de ingår i aug,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000" dirty="0"/>
              <a:t>        men ni måste lägga till omfattning </a:t>
            </a:r>
            <a:r>
              <a:rPr lang="sv-SE" sz="1000" dirty="0" err="1"/>
              <a:t>etc</a:t>
            </a:r>
            <a:r>
              <a:rPr lang="sv-SE" sz="1000" dirty="0"/>
              <a:t> om tjänst budgetåret</a:t>
            </a:r>
            <a:endParaRPr lang="sv-SE" sz="1800" dirty="0"/>
          </a:p>
          <a:p>
            <a:pPr>
              <a:spcBef>
                <a:spcPts val="600"/>
              </a:spcBef>
            </a:pPr>
            <a:r>
              <a:rPr lang="sv-SE" sz="1800" dirty="0">
                <a:solidFill>
                  <a:srgbClr val="0070C0"/>
                </a:solidFill>
              </a:rPr>
              <a:t>Kontrollfliken</a:t>
            </a:r>
            <a:r>
              <a:rPr lang="sv-SE" sz="1800" dirty="0"/>
              <a:t> på personaluppgiften</a:t>
            </a:r>
          </a:p>
          <a:p>
            <a:pPr marL="0" indent="0">
              <a:spcBef>
                <a:spcPts val="600"/>
              </a:spcBef>
              <a:buNone/>
            </a:pPr>
            <a:endParaRPr lang="sv-SE" sz="800" dirty="0"/>
          </a:p>
          <a:p>
            <a:pPr>
              <a:spcBef>
                <a:spcPts val="600"/>
              </a:spcBef>
            </a:pPr>
            <a:r>
              <a:rPr lang="sv-SE" sz="1800" dirty="0"/>
              <a:t>Avstäm att </a:t>
            </a:r>
            <a:r>
              <a:rPr lang="sv-SE" sz="1800" dirty="0">
                <a:solidFill>
                  <a:srgbClr val="0070C0"/>
                </a:solidFill>
              </a:rPr>
              <a:t>uppgifter</a:t>
            </a:r>
            <a:r>
              <a:rPr lang="sv-SE" sz="1800" dirty="0"/>
              <a:t> finns för samtliga avdelningar och institutioner</a:t>
            </a:r>
            <a:endParaRPr lang="sv-SE" sz="1800" dirty="0">
              <a:cs typeface="Arial"/>
            </a:endParaRPr>
          </a:p>
          <a:p>
            <a:pPr>
              <a:spcBef>
                <a:spcPts val="600"/>
              </a:spcBef>
            </a:pPr>
            <a:r>
              <a:rPr lang="sv-SE" sz="1800" dirty="0"/>
              <a:t>Avstäm att inga uppgifter finns för </a:t>
            </a:r>
            <a:r>
              <a:rPr lang="sv-SE" sz="1800" dirty="0">
                <a:solidFill>
                  <a:srgbClr val="0070C0"/>
                </a:solidFill>
              </a:rPr>
              <a:t>avslutade org.</a:t>
            </a:r>
            <a:endParaRPr lang="sv-SE" sz="8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 dirty="0"/>
              <a:t>Avstäm att </a:t>
            </a:r>
            <a:r>
              <a:rPr lang="sv-SE" sz="1800" dirty="0">
                <a:solidFill>
                  <a:srgbClr val="0070C0"/>
                </a:solidFill>
              </a:rPr>
              <a:t>chefer </a:t>
            </a:r>
            <a:r>
              <a:rPr lang="sv-SE" sz="1800" dirty="0"/>
              <a:t>har tillgång till sina avd./inst. inkl. nya avd./inst.</a:t>
            </a:r>
          </a:p>
          <a:p>
            <a:pPr>
              <a:spcBef>
                <a:spcPts val="600"/>
              </a:spcBef>
            </a:pPr>
            <a:endParaRPr lang="sv-SE" sz="1600" dirty="0"/>
          </a:p>
          <a:p>
            <a:pPr>
              <a:spcBef>
                <a:spcPts val="0"/>
              </a:spcBef>
            </a:pPr>
            <a:r>
              <a:rPr lang="sv-SE" sz="1800" dirty="0"/>
              <a:t>Avstäm att OH och kontor bokas på nya org. enheter 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	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515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7E5C34F-DECD-43F8-8A92-497E23F7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Förbättringsområden</a:t>
            </a:r>
          </a:p>
        </p:txBody>
      </p:sp>
    </p:spTree>
    <p:extLst>
      <p:ext uri="{BB962C8B-B14F-4D97-AF65-F5344CB8AC3E}">
        <p14:creationId xmlns:p14="http://schemas.microsoft.com/office/powerpoint/2010/main" val="136779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ACA5F4-A529-4916-9DCE-6D37A3E4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1163053"/>
            <a:ext cx="7912894" cy="1029893"/>
          </a:xfrm>
        </p:spPr>
        <p:txBody>
          <a:bodyPr/>
          <a:lstStyle/>
          <a:p>
            <a:r>
              <a:rPr lang="sv-SE" dirty="0"/>
              <a:t>UTVECKLADE delar i BUDGETVERKTYGET 2019-2022</a:t>
            </a:r>
            <a:br>
              <a:rPr lang="sv-SE" dirty="0"/>
            </a:br>
            <a:r>
              <a:rPr lang="sv-SE" sz="1100" dirty="0">
                <a:hlinkClick r:id="rId2"/>
              </a:rPr>
              <a:t>Anvisningar budget/prognos (miun.se)</a:t>
            </a:r>
            <a:endParaRPr lang="sv-SE" sz="11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ABC5650-4051-4ACC-981F-BC5360BCF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798" y="2192946"/>
            <a:ext cx="5014244" cy="3836987"/>
          </a:xfrm>
        </p:spPr>
      </p:pic>
    </p:spTree>
    <p:extLst>
      <p:ext uri="{BB962C8B-B14F-4D97-AF65-F5344CB8AC3E}">
        <p14:creationId xmlns:p14="http://schemas.microsoft.com/office/powerpoint/2010/main" val="1600918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142100" y="3021178"/>
            <a:ext cx="7829372" cy="1382378"/>
          </a:xfrm>
        </p:spPr>
        <p:txBody>
          <a:bodyPr>
            <a:normAutofit fontScale="90000"/>
          </a:bodyPr>
          <a:lstStyle/>
          <a:p>
            <a:r>
              <a:rPr lang="sv-SE" dirty="0"/>
              <a:t>Budgeteringsmodell Hypergene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enskild genomgång vid behov</a:t>
            </a:r>
            <a:br>
              <a:rPr lang="sv-SE" dirty="0"/>
            </a:br>
            <a:br>
              <a:rPr lang="sv-SE" dirty="0"/>
            </a:b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1372756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1096EC4-4C5B-4206-BF95-D6B99852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77" y="0"/>
            <a:ext cx="1682397" cy="247014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EB5C4B-1C22-4996-9CEA-FA0E6F18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91" y="239216"/>
            <a:ext cx="6103610" cy="390503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7158AC-6F39-40B9-8954-5CD4FA627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763" y="2586650"/>
            <a:ext cx="3527245" cy="3788522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1E9AD4CA-BEB0-4E87-AD84-616467E3756E}"/>
              </a:ext>
            </a:extLst>
          </p:cNvPr>
          <p:cNvCxnSpPr/>
          <p:nvPr/>
        </p:nvCxnSpPr>
        <p:spPr>
          <a:xfrm>
            <a:off x="2326800" y="3682862"/>
            <a:ext cx="339365" cy="254523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CD305EF-E40E-45BD-9D24-F9F995F4B2EB}"/>
              </a:ext>
            </a:extLst>
          </p:cNvPr>
          <p:cNvSpPr/>
          <p:nvPr/>
        </p:nvSpPr>
        <p:spPr>
          <a:xfrm>
            <a:off x="2601798" y="5354425"/>
            <a:ext cx="3450210" cy="1137257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06233D5-23B2-447C-B721-D02B7327DEC2}"/>
              </a:ext>
            </a:extLst>
          </p:cNvPr>
          <p:cNvSpPr/>
          <p:nvPr/>
        </p:nvSpPr>
        <p:spPr>
          <a:xfrm>
            <a:off x="7001177" y="2177592"/>
            <a:ext cx="728802" cy="29254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364263C6-ABC7-41CA-91F9-43AAE845A9EB}"/>
              </a:ext>
            </a:extLst>
          </p:cNvPr>
          <p:cNvSpPr/>
          <p:nvPr/>
        </p:nvSpPr>
        <p:spPr>
          <a:xfrm>
            <a:off x="356691" y="2586650"/>
            <a:ext cx="1981156" cy="155759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34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93460-0C6C-55AA-2547-55F229CE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 punkt</a:t>
            </a:r>
            <a:br>
              <a:rPr lang="sv-SE" dirty="0"/>
            </a:br>
            <a:r>
              <a:rPr lang="sv-SE" dirty="0"/>
              <a:t>Löpande om pågående projekt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67F823-00CD-85DA-A77C-0F3158C0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9" y="2746573"/>
            <a:ext cx="7912894" cy="3836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Kom ihåg löpande skicka </a:t>
            </a:r>
            <a:r>
              <a:rPr lang="sv-SE" dirty="0">
                <a:solidFill>
                  <a:srgbClr val="0070C0"/>
                </a:solidFill>
              </a:rPr>
              <a:t>förlängningsbeslut</a:t>
            </a:r>
            <a:r>
              <a:rPr lang="sv-SE" dirty="0"/>
              <a:t> så vi kan uppdatera reviderat slutdatum i projektupplägget i UBW samt komplettera med förlängningsbeslut, mailsvar </a:t>
            </a:r>
            <a:r>
              <a:rPr lang="sv-SE" dirty="0" err="1"/>
              <a:t>etc</a:t>
            </a:r>
            <a:r>
              <a:rPr lang="sv-SE" dirty="0"/>
              <a:t> från finansiär</a:t>
            </a:r>
          </a:p>
        </p:txBody>
      </p:sp>
    </p:spTree>
    <p:extLst>
      <p:ext uri="{BB962C8B-B14F-4D97-AF65-F5344CB8AC3E}">
        <p14:creationId xmlns:p14="http://schemas.microsoft.com/office/powerpoint/2010/main" val="2601927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6686550" y="180975"/>
            <a:ext cx="1888859" cy="616925"/>
          </a:xfrm>
          <a:prstGeom prst="round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1676568" y="720980"/>
            <a:ext cx="808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000" dirty="0">
                <a:solidFill>
                  <a:prstClr val="white">
                    <a:lumMod val="65000"/>
                  </a:prstClr>
                </a:solidFill>
              </a:rPr>
              <a:t>Hypergene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385922" y="962451"/>
            <a:ext cx="6939429" cy="5242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0" name="Flödesschema: Process 19"/>
          <p:cNvSpPr/>
          <p:nvPr/>
        </p:nvSpPr>
        <p:spPr>
          <a:xfrm>
            <a:off x="5464111" y="1563550"/>
            <a:ext cx="1122656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Central inmatning av förutsättningar</a:t>
            </a:r>
          </a:p>
        </p:txBody>
      </p:sp>
      <p:sp>
        <p:nvSpPr>
          <p:cNvPr id="24" name="Flödesschema: Process 23"/>
          <p:cNvSpPr/>
          <p:nvPr/>
        </p:nvSpPr>
        <p:spPr>
          <a:xfrm>
            <a:off x="4891573" y="4457582"/>
            <a:ext cx="3477986" cy="1642772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400" b="1" dirty="0">
                <a:solidFill>
                  <a:srgbClr val="44546A"/>
                </a:solidFill>
              </a:rPr>
              <a:t>BUDGET &amp; PROGNOS</a:t>
            </a:r>
            <a:endParaRPr lang="sv-SE" sz="1000" b="1" dirty="0">
              <a:solidFill>
                <a:srgbClr val="44546A"/>
              </a:solidFill>
            </a:endParaRPr>
          </a:p>
          <a:p>
            <a:pPr algn="ctr" defTabSz="914400"/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30" name="Magnetskiva 29"/>
          <p:cNvSpPr/>
          <p:nvPr/>
        </p:nvSpPr>
        <p:spPr>
          <a:xfrm>
            <a:off x="316368" y="1269459"/>
            <a:ext cx="1095474" cy="69044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Ekonomisystem</a:t>
            </a: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(UBW)</a:t>
            </a:r>
          </a:p>
        </p:txBody>
      </p:sp>
      <p:sp>
        <p:nvSpPr>
          <p:cNvPr id="31" name="Magnetskiva 30"/>
          <p:cNvSpPr/>
          <p:nvPr/>
        </p:nvSpPr>
        <p:spPr>
          <a:xfrm>
            <a:off x="316368" y="2599142"/>
            <a:ext cx="1095474" cy="690441"/>
          </a:xfrm>
          <a:prstGeom prst="flowChartMagneticDisk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Personalsystem</a:t>
            </a: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(Primula)</a:t>
            </a:r>
          </a:p>
        </p:txBody>
      </p:sp>
      <p:cxnSp>
        <p:nvCxnSpPr>
          <p:cNvPr id="10" name="Rak pil 9"/>
          <p:cNvCxnSpPr>
            <a:stCxn id="30" idx="4"/>
          </p:cNvCxnSpPr>
          <p:nvPr/>
        </p:nvCxnSpPr>
        <p:spPr>
          <a:xfrm flipV="1">
            <a:off x="1411842" y="1614679"/>
            <a:ext cx="401469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31" idx="4"/>
          </p:cNvCxnSpPr>
          <p:nvPr/>
        </p:nvCxnSpPr>
        <p:spPr>
          <a:xfrm>
            <a:off x="1411842" y="2944363"/>
            <a:ext cx="4014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244"/>
          <p:cNvSpPr/>
          <p:nvPr/>
        </p:nvSpPr>
        <p:spPr bwMode="auto">
          <a:xfrm>
            <a:off x="5893292" y="1325997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85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4056" y="1615884"/>
            <a:ext cx="288524" cy="384699"/>
          </a:xfrm>
          <a:prstGeom prst="rect">
            <a:avLst/>
          </a:prstGeom>
          <a:noFill/>
        </p:spPr>
      </p:pic>
      <p:sp>
        <p:nvSpPr>
          <p:cNvPr id="86" name="textruta 85"/>
          <p:cNvSpPr txBox="1"/>
          <p:nvPr/>
        </p:nvSpPr>
        <p:spPr>
          <a:xfrm>
            <a:off x="4429787" y="4209805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800" b="1" dirty="0">
                <a:solidFill>
                  <a:prstClr val="black"/>
                </a:solidFill>
              </a:rPr>
              <a:t>Budgetansvarig</a:t>
            </a: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04" y="3787664"/>
            <a:ext cx="327750" cy="437000"/>
          </a:xfrm>
          <a:prstGeom prst="rect">
            <a:avLst/>
          </a:prstGeom>
        </p:spPr>
      </p:pic>
      <p:sp>
        <p:nvSpPr>
          <p:cNvPr id="36" name="textruta 35"/>
          <p:cNvSpPr txBox="1"/>
          <p:nvPr/>
        </p:nvSpPr>
        <p:spPr>
          <a:xfrm>
            <a:off x="4794069" y="1973582"/>
            <a:ext cx="975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b="1" dirty="0">
                <a:solidFill>
                  <a:prstClr val="black"/>
                </a:solidFill>
              </a:rPr>
              <a:t>Administratör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234845" y="228601"/>
            <a:ext cx="672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2400" b="1" dirty="0">
                <a:solidFill>
                  <a:srgbClr val="ED7D31"/>
                </a:solidFill>
              </a:rPr>
              <a:t>Budget och Prognos - Beroenden och flöden</a:t>
            </a:r>
          </a:p>
        </p:txBody>
      </p:sp>
      <p:sp>
        <p:nvSpPr>
          <p:cNvPr id="39" name="Oval 244"/>
          <p:cNvSpPr/>
          <p:nvPr/>
        </p:nvSpPr>
        <p:spPr bwMode="auto">
          <a:xfrm>
            <a:off x="6133156" y="6398338"/>
            <a:ext cx="149199" cy="185624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6236694" y="6352650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200" dirty="0">
                <a:solidFill>
                  <a:prstClr val="black"/>
                </a:solidFill>
              </a:rPr>
              <a:t>= Informationsflöden</a:t>
            </a:r>
          </a:p>
        </p:txBody>
      </p:sp>
      <p:cxnSp>
        <p:nvCxnSpPr>
          <p:cNvPr id="48" name="Rak pil 47"/>
          <p:cNvCxnSpPr>
            <a:endCxn id="77" idx="1"/>
          </p:cNvCxnSpPr>
          <p:nvPr/>
        </p:nvCxnSpPr>
        <p:spPr>
          <a:xfrm>
            <a:off x="1889890" y="5603727"/>
            <a:ext cx="3016930" cy="62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44"/>
          <p:cNvSpPr/>
          <p:nvPr/>
        </p:nvSpPr>
        <p:spPr bwMode="auto">
          <a:xfrm>
            <a:off x="3966071" y="5409160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187079" y="5279170"/>
            <a:ext cx="309710" cy="268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6" name="Flödesschema: Process 45"/>
          <p:cNvSpPr/>
          <p:nvPr/>
        </p:nvSpPr>
        <p:spPr>
          <a:xfrm>
            <a:off x="6676004" y="1563550"/>
            <a:ext cx="1122656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Uppsättning av processflödet</a:t>
            </a:r>
          </a:p>
        </p:txBody>
      </p:sp>
      <p:sp>
        <p:nvSpPr>
          <p:cNvPr id="61" name="Flödesschema: Process 60"/>
          <p:cNvSpPr/>
          <p:nvPr/>
        </p:nvSpPr>
        <p:spPr>
          <a:xfrm>
            <a:off x="5821503" y="5201255"/>
            <a:ext cx="780297" cy="781534"/>
          </a:xfrm>
          <a:prstGeom prst="flowChartProcess">
            <a:avLst/>
          </a:prstGeom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Personal</a:t>
            </a: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budget</a:t>
            </a:r>
          </a:p>
        </p:txBody>
      </p:sp>
      <p:sp>
        <p:nvSpPr>
          <p:cNvPr id="62" name="Flödesschema: Process 61"/>
          <p:cNvSpPr/>
          <p:nvPr/>
        </p:nvSpPr>
        <p:spPr>
          <a:xfrm>
            <a:off x="6674749" y="5191972"/>
            <a:ext cx="800912" cy="764692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err="1">
                <a:solidFill>
                  <a:prstClr val="white"/>
                </a:solidFill>
              </a:rPr>
              <a:t>Avskrivn</a:t>
            </a:r>
            <a:r>
              <a:rPr lang="sv-SE" sz="1000" dirty="0">
                <a:solidFill>
                  <a:prstClr val="white"/>
                </a:solidFill>
              </a:rPr>
              <a:t>.</a:t>
            </a:r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budget</a:t>
            </a:r>
          </a:p>
        </p:txBody>
      </p:sp>
      <p:sp>
        <p:nvSpPr>
          <p:cNvPr id="63" name="Flödesschema: Process 62"/>
          <p:cNvSpPr/>
          <p:nvPr/>
        </p:nvSpPr>
        <p:spPr>
          <a:xfrm>
            <a:off x="7527995" y="5186600"/>
            <a:ext cx="780297" cy="770063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Konto</a:t>
            </a: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Inmatning</a:t>
            </a:r>
          </a:p>
          <a:p>
            <a:pPr algn="ctr" defTabSz="914400"/>
            <a:r>
              <a:rPr lang="sv-SE" sz="1000" dirty="0" err="1">
                <a:solidFill>
                  <a:prstClr val="white"/>
                </a:solidFill>
              </a:rPr>
              <a:t>Övr</a:t>
            </a:r>
            <a:r>
              <a:rPr lang="sv-SE" sz="1000" dirty="0">
                <a:solidFill>
                  <a:prstClr val="white"/>
                </a:solidFill>
              </a:rPr>
              <a:t> I/K</a:t>
            </a:r>
          </a:p>
        </p:txBody>
      </p:sp>
      <p:sp>
        <p:nvSpPr>
          <p:cNvPr id="41" name="Oval 244"/>
          <p:cNvSpPr/>
          <p:nvPr/>
        </p:nvSpPr>
        <p:spPr bwMode="auto">
          <a:xfrm>
            <a:off x="6072741" y="4977786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2" name="Oval 244"/>
          <p:cNvSpPr/>
          <p:nvPr/>
        </p:nvSpPr>
        <p:spPr bwMode="auto">
          <a:xfrm>
            <a:off x="6940617" y="4977786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3" name="Oval 244"/>
          <p:cNvSpPr/>
          <p:nvPr/>
        </p:nvSpPr>
        <p:spPr bwMode="auto">
          <a:xfrm>
            <a:off x="7765491" y="4960202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60" name="Rak pil 59"/>
          <p:cNvCxnSpPr>
            <a:stCxn id="20" idx="2"/>
          </p:cNvCxnSpPr>
          <p:nvPr/>
        </p:nvCxnSpPr>
        <p:spPr>
          <a:xfrm flipH="1">
            <a:off x="6025421" y="2176199"/>
            <a:ext cx="18" cy="227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244"/>
          <p:cNvSpPr/>
          <p:nvPr/>
        </p:nvSpPr>
        <p:spPr bwMode="auto">
          <a:xfrm>
            <a:off x="5879295" y="2826086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B</a:t>
            </a:r>
          </a:p>
        </p:txBody>
      </p:sp>
      <p:cxnSp>
        <p:nvCxnSpPr>
          <p:cNvPr id="65" name="Rak pil 64"/>
          <p:cNvCxnSpPr>
            <a:stCxn id="46" idx="2"/>
          </p:cNvCxnSpPr>
          <p:nvPr/>
        </p:nvCxnSpPr>
        <p:spPr>
          <a:xfrm flipH="1">
            <a:off x="7237332" y="2176199"/>
            <a:ext cx="1" cy="227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244"/>
          <p:cNvSpPr/>
          <p:nvPr/>
        </p:nvSpPr>
        <p:spPr bwMode="auto">
          <a:xfrm>
            <a:off x="7093224" y="2826086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1" name="Oval 244"/>
          <p:cNvSpPr/>
          <p:nvPr/>
        </p:nvSpPr>
        <p:spPr bwMode="auto">
          <a:xfrm>
            <a:off x="7107221" y="1344659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8" name="Rektangel 67"/>
          <p:cNvSpPr/>
          <p:nvPr/>
        </p:nvSpPr>
        <p:spPr>
          <a:xfrm>
            <a:off x="4876558" y="4775988"/>
            <a:ext cx="231062" cy="31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4906820" y="5450674"/>
            <a:ext cx="231062" cy="31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84" name="Bildobjekt 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24" y="3797080"/>
            <a:ext cx="303242" cy="404996"/>
          </a:xfrm>
          <a:prstGeom prst="rect">
            <a:avLst/>
          </a:prstGeom>
        </p:spPr>
      </p:pic>
      <p:sp>
        <p:nvSpPr>
          <p:cNvPr id="87" name="textruta 86"/>
          <p:cNvSpPr txBox="1"/>
          <p:nvPr/>
        </p:nvSpPr>
        <p:spPr>
          <a:xfrm>
            <a:off x="5381897" y="4232366"/>
            <a:ext cx="854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b="1" dirty="0">
                <a:solidFill>
                  <a:prstClr val="black"/>
                </a:solidFill>
              </a:rPr>
              <a:t>Godkännare</a:t>
            </a:r>
          </a:p>
        </p:txBody>
      </p:sp>
      <p:sp>
        <p:nvSpPr>
          <p:cNvPr id="44" name="Flödesschema: Process 43"/>
          <p:cNvSpPr/>
          <p:nvPr/>
        </p:nvSpPr>
        <p:spPr>
          <a:xfrm>
            <a:off x="3510958" y="1109302"/>
            <a:ext cx="1374551" cy="1266887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br>
              <a:rPr lang="sv-SE" sz="600" dirty="0">
                <a:solidFill>
                  <a:prstClr val="white"/>
                </a:solidFill>
              </a:rPr>
            </a:br>
            <a:r>
              <a:rPr lang="sv-SE" sz="1400" b="1" dirty="0">
                <a:solidFill>
                  <a:srgbClr val="44546A"/>
                </a:solidFill>
              </a:rPr>
              <a:t>Ekonomi</a:t>
            </a:r>
            <a:endParaRPr lang="sv-SE" sz="1000" b="1" dirty="0">
              <a:solidFill>
                <a:srgbClr val="44546A"/>
              </a:solidFill>
            </a:endParaRPr>
          </a:p>
          <a:p>
            <a:pPr algn="ctr" defTabSz="914400"/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45" name="Flödesschema: Process 44"/>
          <p:cNvSpPr/>
          <p:nvPr/>
        </p:nvSpPr>
        <p:spPr>
          <a:xfrm>
            <a:off x="3623465" y="1556012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Ekonomirapport</a:t>
            </a:r>
          </a:p>
        </p:txBody>
      </p:sp>
      <p:sp>
        <p:nvSpPr>
          <p:cNvPr id="47" name="Flödesschema: Process 46"/>
          <p:cNvSpPr/>
          <p:nvPr/>
        </p:nvSpPr>
        <p:spPr>
          <a:xfrm>
            <a:off x="3723768" y="1618471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Ekonomirapport</a:t>
            </a:r>
          </a:p>
        </p:txBody>
      </p:sp>
      <p:sp>
        <p:nvSpPr>
          <p:cNvPr id="50" name="Flödesschema: Process 49"/>
          <p:cNvSpPr/>
          <p:nvPr/>
        </p:nvSpPr>
        <p:spPr>
          <a:xfrm>
            <a:off x="3824072" y="1668231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Ekonomi</a:t>
            </a: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rapport</a:t>
            </a:r>
          </a:p>
        </p:txBody>
      </p:sp>
      <p:cxnSp>
        <p:nvCxnSpPr>
          <p:cNvPr id="6" name="Rak pil 5"/>
          <p:cNvCxnSpPr/>
          <p:nvPr/>
        </p:nvCxnSpPr>
        <p:spPr>
          <a:xfrm>
            <a:off x="1861897" y="1614679"/>
            <a:ext cx="1623087" cy="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ödesschema: Process 50"/>
          <p:cNvSpPr/>
          <p:nvPr/>
        </p:nvSpPr>
        <p:spPr>
          <a:xfrm>
            <a:off x="3513291" y="2679963"/>
            <a:ext cx="1197964" cy="1266887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br>
              <a:rPr lang="sv-SE" sz="600" dirty="0">
                <a:solidFill>
                  <a:prstClr val="white"/>
                </a:solidFill>
              </a:rPr>
            </a:br>
            <a:r>
              <a:rPr lang="sv-SE" sz="1400" b="1" dirty="0">
                <a:solidFill>
                  <a:srgbClr val="44546A"/>
                </a:solidFill>
              </a:rPr>
              <a:t>Personal</a:t>
            </a:r>
            <a:endParaRPr lang="sv-SE" sz="1000" b="1" dirty="0">
              <a:solidFill>
                <a:srgbClr val="44546A"/>
              </a:solidFill>
            </a:endParaRPr>
          </a:p>
          <a:p>
            <a:pPr algn="ctr" defTabSz="914400"/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53" name="Flödesschema: Process 52"/>
          <p:cNvSpPr/>
          <p:nvPr/>
        </p:nvSpPr>
        <p:spPr>
          <a:xfrm>
            <a:off x="3566160" y="3163995"/>
            <a:ext cx="1045029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Personal</a:t>
            </a: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rapport</a:t>
            </a:r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(avstämning)</a:t>
            </a:r>
          </a:p>
        </p:txBody>
      </p:sp>
      <p:cxnSp>
        <p:nvCxnSpPr>
          <p:cNvPr id="55" name="Rak pil 54"/>
          <p:cNvCxnSpPr/>
          <p:nvPr/>
        </p:nvCxnSpPr>
        <p:spPr>
          <a:xfrm>
            <a:off x="1872207" y="2944363"/>
            <a:ext cx="1680890" cy="20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1813311" y="1116679"/>
            <a:ext cx="1469132" cy="4933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dirty="0">
                <a:solidFill>
                  <a:prstClr val="white"/>
                </a:solidFill>
              </a:rPr>
              <a:t>Fakta och</a:t>
            </a:r>
          </a:p>
          <a:p>
            <a:pPr algn="ctr" defTabSz="914400"/>
            <a:r>
              <a:rPr lang="sv-SE" dirty="0">
                <a:solidFill>
                  <a:prstClr val="white"/>
                </a:solidFill>
              </a:rPr>
              <a:t>dimensioner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62789" y="1958194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Huvudboksposter</a:t>
            </a:r>
          </a:p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Anläggningsregister</a:t>
            </a:r>
          </a:p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Registerdata</a:t>
            </a:r>
          </a:p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kodplan</a:t>
            </a:r>
          </a:p>
        </p:txBody>
      </p:sp>
      <p:sp>
        <p:nvSpPr>
          <p:cNvPr id="54" name="textruta 53"/>
          <p:cNvSpPr txBox="1"/>
          <p:nvPr/>
        </p:nvSpPr>
        <p:spPr>
          <a:xfrm>
            <a:off x="436228" y="3289583"/>
            <a:ext cx="1028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Personalregister</a:t>
            </a:r>
          </a:p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Anställningar</a:t>
            </a:r>
          </a:p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Ersättningar</a:t>
            </a:r>
          </a:p>
          <a:p>
            <a:pPr defTabSz="914400"/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Konteringar</a:t>
            </a:r>
          </a:p>
          <a:p>
            <a:endParaRPr lang="sv-SE" sz="800" dirty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sv-SE" sz="800" dirty="0">
                <a:solidFill>
                  <a:prstClr val="white">
                    <a:lumMod val="75000"/>
                  </a:prstClr>
                </a:solidFill>
              </a:rPr>
              <a:t>Konteringar personal</a:t>
            </a:r>
          </a:p>
          <a:p>
            <a:pPr defTabSz="914400"/>
            <a:endParaRPr lang="sv-SE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2" name="Rektangulär 51"/>
          <p:cNvSpPr/>
          <p:nvPr/>
        </p:nvSpPr>
        <p:spPr>
          <a:xfrm>
            <a:off x="7507485" y="2342414"/>
            <a:ext cx="1537035" cy="663268"/>
          </a:xfrm>
          <a:prstGeom prst="wedgeRectCallout">
            <a:avLst>
              <a:gd name="adj1" fmla="val -42813"/>
              <a:gd name="adj2" fmla="val -848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black"/>
                </a:solidFill>
              </a:rPr>
              <a:t>Vad, när, av vem och vem ska godkänna</a:t>
            </a:r>
          </a:p>
        </p:txBody>
      </p:sp>
      <p:sp>
        <p:nvSpPr>
          <p:cNvPr id="58" name="Flödesschema: Process 57"/>
          <p:cNvSpPr/>
          <p:nvPr/>
        </p:nvSpPr>
        <p:spPr>
          <a:xfrm>
            <a:off x="4885509" y="5200223"/>
            <a:ext cx="901337" cy="769503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sz="500" dirty="0">
              <a:solidFill>
                <a:prstClr val="white"/>
              </a:solidFill>
            </a:endParaRP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Fördelningar (tak och ramar)</a:t>
            </a:r>
          </a:p>
        </p:txBody>
      </p:sp>
      <p:sp>
        <p:nvSpPr>
          <p:cNvPr id="59" name="Oval 244"/>
          <p:cNvSpPr/>
          <p:nvPr/>
        </p:nvSpPr>
        <p:spPr bwMode="auto">
          <a:xfrm>
            <a:off x="5223391" y="4976754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4" name="Magnetskiva 30"/>
          <p:cNvSpPr/>
          <p:nvPr/>
        </p:nvSpPr>
        <p:spPr>
          <a:xfrm>
            <a:off x="185051" y="4457582"/>
            <a:ext cx="1226792" cy="821588"/>
          </a:xfrm>
          <a:prstGeom prst="flowChartMagneticDisk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Tjänsteplanerings-system</a:t>
            </a:r>
          </a:p>
          <a:p>
            <a:pPr algn="ctr" defTabSz="914400"/>
            <a:r>
              <a:rPr lang="sv-SE" sz="1000" dirty="0">
                <a:solidFill>
                  <a:prstClr val="white"/>
                </a:solidFill>
              </a:rPr>
              <a:t>(</a:t>
            </a:r>
            <a:r>
              <a:rPr lang="sv-SE" sz="1000" dirty="0" err="1">
                <a:solidFill>
                  <a:prstClr val="white"/>
                </a:solidFill>
              </a:rPr>
              <a:t>Retendo</a:t>
            </a:r>
            <a:r>
              <a:rPr lang="sv-SE" sz="1000" dirty="0">
                <a:solidFill>
                  <a:prstClr val="white"/>
                </a:solidFill>
              </a:rPr>
              <a:t>)</a:t>
            </a:r>
          </a:p>
        </p:txBody>
      </p:sp>
      <p:cxnSp>
        <p:nvCxnSpPr>
          <p:cNvPr id="66" name="Rak pil 11"/>
          <p:cNvCxnSpPr/>
          <p:nvPr/>
        </p:nvCxnSpPr>
        <p:spPr>
          <a:xfrm>
            <a:off x="1377224" y="4425249"/>
            <a:ext cx="4014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49" y="4176347"/>
            <a:ext cx="523875" cy="542925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5879295" y="4775988"/>
            <a:ext cx="2567662" cy="1576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408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582"/>
            <a:ext cx="9154019" cy="403524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543802" y="1479830"/>
            <a:ext cx="505690" cy="15240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115947" y="4980708"/>
            <a:ext cx="609600" cy="214745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5548745" y="4980707"/>
            <a:ext cx="942109" cy="214746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8452800" y="1317600"/>
            <a:ext cx="396000" cy="43920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84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6673" y="497394"/>
            <a:ext cx="7912894" cy="652145"/>
          </a:xfrm>
        </p:spPr>
        <p:txBody>
          <a:bodyPr/>
          <a:lstStyle/>
          <a:p>
            <a:r>
              <a:rPr lang="sv-SE" dirty="0"/>
              <a:t>Investeringsuppgift (avskrivningar)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6673" y="1149539"/>
            <a:ext cx="8514900" cy="4951457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Avskrivningar maskinellt inlästa för budgetåret för: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  </a:t>
            </a:r>
            <a:r>
              <a:rPr lang="sv-SE" dirty="0">
                <a:solidFill>
                  <a:srgbClr val="0070C0"/>
                </a:solidFill>
              </a:rPr>
              <a:t>Befintliga investeringar </a:t>
            </a:r>
            <a:r>
              <a:rPr lang="sv-SE" dirty="0"/>
              <a:t>i anläggningsregistret t o m </a:t>
            </a:r>
            <a:r>
              <a:rPr lang="sv-SE" dirty="0" err="1"/>
              <a:t>aug.datum</a:t>
            </a:r>
            <a:r>
              <a:rPr lang="sv-SE" dirty="0"/>
              <a:t> enligt    tidplan</a:t>
            </a:r>
          </a:p>
          <a:p>
            <a:pPr>
              <a:spcBef>
                <a:spcPts val="2400"/>
              </a:spcBef>
            </a:pPr>
            <a:r>
              <a:rPr lang="sv-SE" b="1" dirty="0">
                <a:solidFill>
                  <a:srgbClr val="0070C0"/>
                </a:solidFill>
              </a:rPr>
              <a:t>Nyinvesteringar registreras för: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/>
              <a:t> - </a:t>
            </a:r>
            <a:r>
              <a:rPr lang="sv-SE" dirty="0"/>
              <a:t>ej genomförda innevarande år (höst) enligt godkänd investeringsbudget     	innevarande år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- nya investeringar för budgetåret (äskande)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Datum och år styr tillhörighet per år!</a:t>
            </a:r>
            <a:endParaRPr lang="sv-SE" b="1" dirty="0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</a:pPr>
            <a:r>
              <a:rPr lang="sv-SE" b="1" dirty="0">
                <a:solidFill>
                  <a:srgbClr val="0070C0"/>
                </a:solidFill>
              </a:rPr>
              <a:t>Slutavskrivningar</a:t>
            </a:r>
            <a:r>
              <a:rPr lang="sv-SE" dirty="0"/>
              <a:t> görs på avslutade projekt under budgetåret med restvärde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Vid full finansiering bokas lika mycket intäkter som avskrivningar inom aktuell verksamhet</a:t>
            </a:r>
            <a:r>
              <a:rPr lang="sv-SE" dirty="0"/>
              <a:t>. Gäller även vid slutavskrivningar.</a:t>
            </a:r>
          </a:p>
          <a:p>
            <a:pPr marL="0" indent="0">
              <a:buNone/>
            </a:pPr>
            <a:r>
              <a:rPr lang="sv-SE" sz="900" dirty="0"/>
              <a:t>Avskrivningar för investeringar t o m 2012 för verks 110,211,111,810 läggs endast in med totala avskrivningsbelopp centralt för UTB o FO</a:t>
            </a:r>
          </a:p>
          <a:p>
            <a:pPr>
              <a:spcBef>
                <a:spcPts val="2400"/>
              </a:spcBef>
            </a:pPr>
            <a:r>
              <a:rPr lang="sv-SE" b="1" dirty="0">
                <a:solidFill>
                  <a:srgbClr val="0070C0"/>
                </a:solidFill>
              </a:rPr>
              <a:t>Justering av inläst alt registrerad investering </a:t>
            </a:r>
            <a:r>
              <a:rPr lang="sv-SE" dirty="0"/>
              <a:t>– se handledning</a:t>
            </a:r>
          </a:p>
          <a:p>
            <a:pPr marL="0" indent="0">
              <a:buNone/>
            </a:pP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0497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 investeringar, fortsättning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7160" y="2192946"/>
            <a:ext cx="8574373" cy="3881147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  <a:ea typeface="+mj-ea"/>
                <a:cs typeface="+mj-cs"/>
              </a:rPr>
              <a:t>Sidoordnad redovisning investeringsäskande för ytterligare 4 år utöver budgetåret</a:t>
            </a:r>
          </a:p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  <a:ea typeface="+mj-ea"/>
                <a:cs typeface="+mj-cs"/>
              </a:rPr>
              <a:t>   	</a:t>
            </a:r>
            <a:r>
              <a:rPr lang="sv-SE" dirty="0">
                <a:solidFill>
                  <a:srgbClr val="0070C0"/>
                </a:solidFill>
                <a:ea typeface="+mj-ea"/>
                <a:cs typeface="+mj-cs"/>
              </a:rPr>
              <a:t>Se anvisningar avsnitt 1.1.8 samt avsnitt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	Utgör underlag för universitets flerårsbudget.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	Prognos för investeringsbehov fyra år efter budgetåret lämnas i separat Excelfil till 	fakultetsekonomer som sammanställer per fakultet.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	För förvaltning lämnas och sammanställs detta av Tobias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	Anna-Karin sammanställer Mittuniversitet totalt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Excelfil under: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i="1" dirty="0">
                <a:solidFill>
                  <a:srgbClr val="0070C0"/>
                </a:solidFill>
              </a:rPr>
              <a:t>EKO/ </a:t>
            </a:r>
            <a:r>
              <a:rPr lang="sv-SE" sz="1400" i="1" dirty="0" err="1">
                <a:solidFill>
                  <a:srgbClr val="0070C0"/>
                </a:solidFill>
              </a:rPr>
              <a:t>eko_delat</a:t>
            </a:r>
            <a:r>
              <a:rPr lang="sv-SE" sz="1400" i="1" dirty="0">
                <a:solidFill>
                  <a:srgbClr val="0070C0"/>
                </a:solidFill>
              </a:rPr>
              <a:t>/ 1 Planerings- och uppföljningsprocessen/ 1.2 Stöd- och kärnverksamheten/ Budget 2023/Investeringsprognos flera år</a:t>
            </a:r>
          </a:p>
          <a:p>
            <a:pPr marL="0" indent="0">
              <a:buNone/>
            </a:pPr>
            <a:endParaRPr lang="sv-SE" sz="1400" i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2188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099" y="1428658"/>
            <a:ext cx="7912894" cy="652145"/>
          </a:xfrm>
        </p:spPr>
        <p:txBody>
          <a:bodyPr/>
          <a:lstStyle/>
          <a:p>
            <a:r>
              <a:rPr lang="sv-SE" dirty="0"/>
              <a:t>Kontouppgift- övriga intäkter och kostnader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099" y="2004217"/>
            <a:ext cx="8454939" cy="3836963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Budgetkonton för vissa intäkter och kostnader</a:t>
            </a:r>
          </a:p>
          <a:p>
            <a:r>
              <a:rPr lang="sv-SE" dirty="0">
                <a:solidFill>
                  <a:srgbClr val="0070C0"/>
                </a:solidFill>
              </a:rPr>
              <a:t>Personal och avskrivningar ej </a:t>
            </a:r>
            <a:r>
              <a:rPr lang="sv-SE" dirty="0" err="1">
                <a:solidFill>
                  <a:srgbClr val="0070C0"/>
                </a:solidFill>
              </a:rPr>
              <a:t>inmatningsbara</a:t>
            </a:r>
            <a:r>
              <a:rPr lang="sv-SE" dirty="0">
                <a:solidFill>
                  <a:srgbClr val="0070C0"/>
                </a:solidFill>
              </a:rPr>
              <a:t> här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Kom ihåg - flik för registrering av I o K per aktivitet</a:t>
            </a:r>
            <a:endParaRPr lang="sv-SE" dirty="0"/>
          </a:p>
          <a:p>
            <a:r>
              <a:rPr lang="sv-SE" b="1" dirty="0">
                <a:solidFill>
                  <a:srgbClr val="0070C0"/>
                </a:solidFill>
              </a:rPr>
              <a:t>Sidoordnad sammanställning av nya bidrag och samfinansiering inom kommunavtal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 </a:t>
            </a:r>
            <a:r>
              <a:rPr lang="sv-SE" sz="1400" dirty="0">
                <a:solidFill>
                  <a:srgbClr val="0070C0"/>
                </a:solidFill>
              </a:rPr>
              <a:t>- Se anvisningar kap  1.1.6 samt 4.1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    - Excelfil under ”EKO/</a:t>
            </a:r>
            <a:r>
              <a:rPr lang="sv-SE" sz="1400" dirty="0" err="1">
                <a:solidFill>
                  <a:srgbClr val="0070C0"/>
                </a:solidFill>
              </a:rPr>
              <a:t>eko_delat</a:t>
            </a:r>
            <a:r>
              <a:rPr lang="sv-SE" sz="1400" dirty="0">
                <a:solidFill>
                  <a:srgbClr val="0070C0"/>
                </a:solidFill>
              </a:rPr>
              <a:t>/Rutiner och mallar/Budget och Prognosunderlag/</a:t>
            </a:r>
            <a:r>
              <a:rPr lang="sv-SE" sz="1400" dirty="0" err="1">
                <a:solidFill>
                  <a:srgbClr val="0070C0"/>
                </a:solidFill>
              </a:rPr>
              <a:t>Spec</a:t>
            </a:r>
            <a:r>
              <a:rPr lang="sv-SE" sz="1400" dirty="0">
                <a:solidFill>
                  <a:srgbClr val="0070C0"/>
                </a:solidFill>
              </a:rPr>
              <a:t> kommunavtal”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sv-SE" b="1" dirty="0">
                <a:solidFill>
                  <a:srgbClr val="0070C0"/>
                </a:solidFill>
              </a:rPr>
              <a:t>Sidoordnad sammanställning av avgifter och bidrag,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  ytterligare 3 år efter budgetåret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407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105" y="320042"/>
            <a:ext cx="7912894" cy="652145"/>
          </a:xfrm>
        </p:spPr>
        <p:txBody>
          <a:bodyPr/>
          <a:lstStyle/>
          <a:p>
            <a:r>
              <a:rPr lang="sv-SE" dirty="0"/>
              <a:t>Separat flik för kontoinmatning per projekt (aktivitet)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9757" y="1201089"/>
            <a:ext cx="9243718" cy="3836963"/>
          </a:xfrm>
        </p:spPr>
        <p:txBody>
          <a:bodyPr/>
          <a:lstStyle/>
          <a:p>
            <a:r>
              <a:rPr lang="sv-SE" sz="1250" dirty="0">
                <a:solidFill>
                  <a:srgbClr val="0070C0"/>
                </a:solidFill>
              </a:rPr>
              <a:t>Visar </a:t>
            </a:r>
            <a:r>
              <a:rPr lang="sv-SE" sz="1250" b="1" dirty="0">
                <a:solidFill>
                  <a:srgbClr val="0070C0"/>
                </a:solidFill>
              </a:rPr>
              <a:t>samtliga,</a:t>
            </a:r>
            <a:r>
              <a:rPr lang="sv-SE" sz="1250" dirty="0">
                <a:solidFill>
                  <a:srgbClr val="0070C0"/>
                </a:solidFill>
              </a:rPr>
              <a:t> budgeterade intäkter och kostnader även ej </a:t>
            </a:r>
            <a:r>
              <a:rPr lang="sv-SE" sz="1250" dirty="0" err="1">
                <a:solidFill>
                  <a:srgbClr val="0070C0"/>
                </a:solidFill>
              </a:rPr>
              <a:t>inmatningsbara</a:t>
            </a:r>
            <a:r>
              <a:rPr lang="sv-SE" sz="1250" dirty="0">
                <a:solidFill>
                  <a:srgbClr val="0070C0"/>
                </a:solidFill>
              </a:rPr>
              <a:t> i kontuppgift (lön, avskrivningar, OH, kontor </a:t>
            </a:r>
            <a:r>
              <a:rPr lang="sv-SE" sz="1250" dirty="0" err="1">
                <a:solidFill>
                  <a:srgbClr val="0070C0"/>
                </a:solidFill>
              </a:rPr>
              <a:t>etc</a:t>
            </a:r>
            <a:r>
              <a:rPr lang="sv-SE" sz="1250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sv-SE" sz="1250" dirty="0">
                <a:solidFill>
                  <a:srgbClr val="0070C0"/>
                </a:solidFill>
              </a:rPr>
              <a:t>Förenklar justering totalsumma/resultat per aktivitet</a:t>
            </a:r>
          </a:p>
          <a:p>
            <a:pPr>
              <a:spcBef>
                <a:spcPts val="0"/>
              </a:spcBef>
            </a:pPr>
            <a:r>
              <a:rPr lang="sv-SE" sz="1250" dirty="0">
                <a:solidFill>
                  <a:srgbClr val="0070C0"/>
                </a:solidFill>
              </a:rPr>
              <a:t>Urvalet att ”tratta ner” via </a:t>
            </a:r>
            <a:r>
              <a:rPr lang="sv-SE" sz="1250" dirty="0" err="1">
                <a:solidFill>
                  <a:srgbClr val="0070C0"/>
                </a:solidFill>
              </a:rPr>
              <a:t>org</a:t>
            </a:r>
            <a:r>
              <a:rPr lang="sv-SE" sz="1250" dirty="0">
                <a:solidFill>
                  <a:srgbClr val="0070C0"/>
                </a:solidFill>
              </a:rPr>
              <a:t>, verksamhet och en aktivitet påverkar inte prestandan som tidigare modell när unika aktiviteter per org. minskar urvalet att välja aktivitet</a:t>
            </a:r>
          </a:p>
          <a:p>
            <a:pPr>
              <a:spcBef>
                <a:spcPts val="0"/>
              </a:spcBef>
            </a:pPr>
            <a:r>
              <a:rPr lang="sv-SE" sz="1250" dirty="0">
                <a:solidFill>
                  <a:srgbClr val="0070C0"/>
                </a:solidFill>
              </a:rPr>
              <a:t>I prognos motsvarande flik, men med inmatning per period (som vanligt)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1" y="2446215"/>
            <a:ext cx="9116229" cy="3669809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883138" y="3407508"/>
            <a:ext cx="758093" cy="242277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119571"/>
            <a:ext cx="1172680" cy="409075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5185507" y="5873747"/>
            <a:ext cx="758093" cy="242277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066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921208"/>
            <a:ext cx="7912894" cy="652145"/>
          </a:xfrm>
        </p:spPr>
        <p:txBody>
          <a:bodyPr/>
          <a:lstStyle/>
          <a:p>
            <a:r>
              <a:rPr lang="sv-SE" dirty="0"/>
              <a:t>Personaluppgift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099" y="1475917"/>
            <a:ext cx="8409969" cy="3836963"/>
          </a:xfrm>
        </p:spPr>
        <p:txBody>
          <a:bodyPr/>
          <a:lstStyle/>
          <a:p>
            <a:pPr lvl="0"/>
            <a:r>
              <a:rPr lang="sv-SE" b="1" dirty="0">
                <a:solidFill>
                  <a:srgbClr val="0070C0"/>
                </a:solidFill>
              </a:rPr>
              <a:t>Personal Primula per aug med tjänster fr o m jan budgetåret: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namn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personnummer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månadslön per augusti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hemvist,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lönetillägg 	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Kontering</a:t>
            </a:r>
          </a:p>
          <a:p>
            <a:pPr lv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</a:pPr>
            <a:r>
              <a:rPr lang="sv-SE" b="1" dirty="0">
                <a:solidFill>
                  <a:srgbClr val="0070C0"/>
                </a:solidFill>
              </a:rPr>
              <a:t>Personal i Primula per aug, men ej tjänst fr o m jan budgetåret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  </a:t>
            </a:r>
            <a:r>
              <a:rPr lang="sv-SE" dirty="0">
                <a:solidFill>
                  <a:srgbClr val="0070C0"/>
                </a:solidFill>
              </a:rPr>
              <a:t>- hemvist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- månadslön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800" dirty="0"/>
          </a:p>
          <a:p>
            <a:pPr marL="0" lvl="0" indent="0">
              <a:spcBef>
                <a:spcPts val="0"/>
              </a:spcBef>
              <a:buNone/>
            </a:pPr>
            <a:r>
              <a:rPr lang="sv-SE" sz="1400" dirty="0">
                <a:highlight>
                  <a:srgbClr val="00FFFF"/>
                </a:highlight>
              </a:rPr>
              <a:t>Manuellt tillägg av kontering, tjänstgöringsgrad, tillägg  </a:t>
            </a:r>
            <a:r>
              <a:rPr lang="sv-SE" sz="1400" dirty="0" err="1">
                <a:highlight>
                  <a:srgbClr val="00FFFF"/>
                </a:highlight>
              </a:rPr>
              <a:t>etc</a:t>
            </a:r>
            <a:r>
              <a:rPr lang="sv-SE" sz="1400" dirty="0">
                <a:highlight>
                  <a:srgbClr val="00FFFF"/>
                </a:highlight>
              </a:rPr>
              <a:t> om anställd budgetåret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1400" dirty="0">
              <a:highlight>
                <a:srgbClr val="00FFFF"/>
              </a:highlight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1400" dirty="0">
                <a:highlight>
                  <a:srgbClr val="00FFFF"/>
                </a:highlight>
              </a:rPr>
              <a:t>Alt. ingen kontering eller nollad lön om inte anställd budgetåret</a:t>
            </a:r>
          </a:p>
          <a:p>
            <a:r>
              <a:rPr lang="sv-SE" dirty="0">
                <a:solidFill>
                  <a:srgbClr val="0070C0"/>
                </a:solidFill>
              </a:rPr>
              <a:t>Excelimport av kontering från </a:t>
            </a:r>
            <a:r>
              <a:rPr lang="sv-SE" dirty="0" err="1">
                <a:solidFill>
                  <a:srgbClr val="0070C0"/>
                </a:solidFill>
              </a:rPr>
              <a:t>Retendo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9198" y="855738"/>
            <a:ext cx="7960263" cy="1048013"/>
          </a:xfrm>
        </p:spPr>
        <p:txBody>
          <a:bodyPr/>
          <a:lstStyle/>
          <a:p>
            <a:br>
              <a:rPr lang="sv-SE" dirty="0">
                <a:solidFill>
                  <a:srgbClr val="0070C0"/>
                </a:solidFill>
              </a:rPr>
            </a:br>
            <a:r>
              <a:rPr lang="sv-SE" dirty="0"/>
              <a:t>Excelimport från </a:t>
            </a:r>
            <a:r>
              <a:rPr lang="sv-SE" dirty="0" err="1"/>
              <a:t>Retendo</a:t>
            </a:r>
            <a:r>
              <a:rPr lang="sv-SE" dirty="0"/>
              <a:t> för kontering personal med </a:t>
            </a:r>
            <a:r>
              <a:rPr lang="sv-SE" dirty="0">
                <a:solidFill>
                  <a:srgbClr val="0070C0"/>
                </a:solidFill>
              </a:rPr>
              <a:t>hemvist </a:t>
            </a:r>
            <a:r>
              <a:rPr lang="sv-SE" dirty="0"/>
              <a:t>på avdelningen </a:t>
            </a:r>
            <a:r>
              <a:rPr lang="sv-SE" b="0" dirty="0"/>
              <a:t>(se exempelbilder)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411777"/>
            <a:ext cx="8061607" cy="4309454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Deadline </a:t>
            </a:r>
            <a:r>
              <a:rPr lang="sv-SE" dirty="0" err="1">
                <a:solidFill>
                  <a:srgbClr val="0070C0"/>
                </a:solidFill>
              </a:rPr>
              <a:t>Retendo</a:t>
            </a:r>
            <a:endParaRPr lang="sv-SE" b="1" dirty="0">
              <a:solidFill>
                <a:srgbClr val="0070C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Excelfil tillgänglig dagen efter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(valfritt om man vill läsa in)</a:t>
            </a:r>
          </a:p>
          <a:p>
            <a:r>
              <a:rPr lang="sv-SE" dirty="0" err="1">
                <a:solidFill>
                  <a:srgbClr val="0070C0"/>
                </a:solidFill>
              </a:rPr>
              <a:t>Ev</a:t>
            </a:r>
            <a:r>
              <a:rPr lang="sv-SE" dirty="0">
                <a:solidFill>
                  <a:srgbClr val="0070C0"/>
                </a:solidFill>
              </a:rPr>
              <a:t> justeringar i Excelfil görs manuellt innan inläsning till Hypergene</a:t>
            </a:r>
          </a:p>
          <a:p>
            <a:r>
              <a:rPr lang="sv-SE" dirty="0">
                <a:solidFill>
                  <a:srgbClr val="0070C0"/>
                </a:solidFill>
              </a:rPr>
              <a:t>Deadline Ut- och inlån</a:t>
            </a:r>
            <a:endParaRPr lang="sv-SE" b="1" dirty="0">
              <a:solidFill>
                <a:srgbClr val="0070C0"/>
              </a:solidFill>
            </a:endParaRPr>
          </a:p>
          <a:p>
            <a:r>
              <a:rPr lang="sv-SE" strike="sngStrike" dirty="0">
                <a:solidFill>
                  <a:srgbClr val="0070C0"/>
                </a:solidFill>
              </a:rPr>
              <a:t>Fungerar ej i </a:t>
            </a:r>
            <a:r>
              <a:rPr lang="sv-SE" strike="sngStrike" dirty="0" err="1">
                <a:solidFill>
                  <a:srgbClr val="0070C0"/>
                </a:solidFill>
              </a:rPr>
              <a:t>Firefox</a:t>
            </a:r>
            <a:r>
              <a:rPr lang="sv-SE" strike="sngStrike" dirty="0">
                <a:solidFill>
                  <a:srgbClr val="0070C0"/>
                </a:solidFill>
              </a:rPr>
              <a:t> och </a:t>
            </a:r>
            <a:r>
              <a:rPr lang="sv-SE" strike="sngStrike" dirty="0" err="1">
                <a:solidFill>
                  <a:srgbClr val="0070C0"/>
                </a:solidFill>
              </a:rPr>
              <a:t>Chrome</a:t>
            </a:r>
            <a:r>
              <a:rPr lang="sv-SE" strike="sngStrike" dirty="0">
                <a:solidFill>
                  <a:srgbClr val="0070C0"/>
                </a:solidFill>
              </a:rPr>
              <a:t>  - </a:t>
            </a:r>
            <a:r>
              <a:rPr lang="sv-SE" strike="sngStrike" dirty="0" err="1">
                <a:solidFill>
                  <a:srgbClr val="0070C0"/>
                </a:solidFill>
              </a:rPr>
              <a:t>ev</a:t>
            </a:r>
            <a:r>
              <a:rPr lang="sv-SE" strike="sngStrike" dirty="0">
                <a:solidFill>
                  <a:srgbClr val="0070C0"/>
                </a:solidFill>
              </a:rPr>
              <a:t> fungerar det </a:t>
            </a:r>
            <a:r>
              <a:rPr lang="sv-SE" strike="sngStrike" dirty="0" err="1">
                <a:solidFill>
                  <a:srgbClr val="0070C0"/>
                </a:solidFill>
              </a:rPr>
              <a:t>ef</a:t>
            </a:r>
            <a:r>
              <a:rPr lang="sv-SE" strike="sngStrike" dirty="0">
                <a:solidFill>
                  <a:srgbClr val="0070C0"/>
                </a:solidFill>
              </a:rPr>
              <a:t> ny version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Handledning för personalkostnader på </a:t>
            </a:r>
            <a:r>
              <a:rPr lang="sv-SE" dirty="0" err="1">
                <a:solidFill>
                  <a:srgbClr val="0070C0"/>
                </a:solidFill>
              </a:rPr>
              <a:t>weben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Kom ihåg att kolla i kontrollfliken om fel i indata från Primula!</a:t>
            </a:r>
          </a:p>
        </p:txBody>
      </p:sp>
    </p:spTree>
    <p:extLst>
      <p:ext uri="{BB962C8B-B14F-4D97-AF65-F5344CB8AC3E}">
        <p14:creationId xmlns:p14="http://schemas.microsoft.com/office/powerpoint/2010/main" val="2869161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033846" y="3001108"/>
            <a:ext cx="1187939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509846" y="3001108"/>
            <a:ext cx="422031" cy="203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77" y="3204308"/>
            <a:ext cx="642624" cy="122092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200" y="1100096"/>
            <a:ext cx="8627095" cy="519688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25600" y="3398400"/>
            <a:ext cx="626400" cy="7488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/>
          <p:cNvCxnSpPr/>
          <p:nvPr/>
        </p:nvCxnSpPr>
        <p:spPr>
          <a:xfrm>
            <a:off x="914400" y="4199688"/>
            <a:ext cx="0" cy="3897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ktangel med rundade hörn 11"/>
          <p:cNvSpPr/>
          <p:nvPr/>
        </p:nvSpPr>
        <p:spPr>
          <a:xfrm>
            <a:off x="525600" y="4589424"/>
            <a:ext cx="1022400" cy="13649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NYHET </a:t>
            </a:r>
          </a:p>
          <a:p>
            <a:pPr algn="ctr"/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Namn framgår efter personnr här och i Excelexport.</a:t>
            </a:r>
          </a:p>
          <a:p>
            <a:pPr algn="ctr"/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Indata från </a:t>
            </a:r>
            <a:r>
              <a:rPr lang="sv-SE" sz="800" b="1" dirty="0" err="1">
                <a:solidFill>
                  <a:schemeClr val="bg1">
                    <a:lumMod val="65000"/>
                  </a:schemeClr>
                </a:solidFill>
              </a:rPr>
              <a:t>Retendo</a:t>
            </a:r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 fungerar som tidigare </a:t>
            </a:r>
            <a:r>
              <a:rPr lang="sv-SE" sz="800" b="1" dirty="0" err="1">
                <a:solidFill>
                  <a:schemeClr val="bg1">
                    <a:lumMod val="65000"/>
                  </a:schemeClr>
                </a:solidFill>
              </a:rPr>
              <a:t>exkl</a:t>
            </a:r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 namn!</a:t>
            </a:r>
          </a:p>
          <a:p>
            <a:pPr algn="ctr"/>
            <a:endParaRPr lang="sv-SE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2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3761427" y="3756022"/>
            <a:ext cx="867507" cy="29800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5" y="796360"/>
            <a:ext cx="6467625" cy="3212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8" y="2484028"/>
            <a:ext cx="704634" cy="26423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4" y="4871803"/>
            <a:ext cx="577656" cy="28785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3" y="5206628"/>
            <a:ext cx="589257" cy="3867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337" y="4348800"/>
            <a:ext cx="583225" cy="99140"/>
          </a:xfrm>
          <a:prstGeom prst="rect">
            <a:avLst/>
          </a:prstGeom>
        </p:spPr>
      </p:pic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73591" y="1346845"/>
            <a:ext cx="8710686" cy="5414372"/>
          </a:xfrm>
          <a:prstGeom prst="rect">
            <a:avLst/>
          </a:prstGeom>
        </p:spPr>
      </p:pic>
      <p:cxnSp>
        <p:nvCxnSpPr>
          <p:cNvPr id="10" name="Rak pilkoppling 9"/>
          <p:cNvCxnSpPr/>
          <p:nvPr/>
        </p:nvCxnSpPr>
        <p:spPr>
          <a:xfrm>
            <a:off x="806400" y="5680800"/>
            <a:ext cx="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ktangel med rundade hörn 12"/>
          <p:cNvSpPr/>
          <p:nvPr/>
        </p:nvSpPr>
        <p:spPr>
          <a:xfrm>
            <a:off x="273591" y="5932800"/>
            <a:ext cx="1504809" cy="46052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>
                <a:solidFill>
                  <a:srgbClr val="FF9900"/>
                </a:solidFill>
              </a:rPr>
              <a:t>NYHET! Namn ingår  här i Hypergene, men </a:t>
            </a:r>
            <a:r>
              <a:rPr lang="sv-SE" sz="700" dirty="0" err="1">
                <a:solidFill>
                  <a:srgbClr val="FF9900"/>
                </a:solidFill>
              </a:rPr>
              <a:t>Retendofil</a:t>
            </a:r>
            <a:r>
              <a:rPr lang="sv-SE" sz="700" dirty="0">
                <a:solidFill>
                  <a:srgbClr val="FF9900"/>
                </a:solidFill>
              </a:rPr>
              <a:t> kan läsas in som tidigare </a:t>
            </a:r>
            <a:r>
              <a:rPr lang="sv-SE" sz="700" dirty="0" err="1">
                <a:solidFill>
                  <a:srgbClr val="FF9900"/>
                </a:solidFill>
              </a:rPr>
              <a:t>exkl</a:t>
            </a:r>
            <a:r>
              <a:rPr lang="sv-SE" sz="700" dirty="0">
                <a:solidFill>
                  <a:srgbClr val="FF9900"/>
                </a:solidFill>
              </a:rPr>
              <a:t> namn</a:t>
            </a:r>
          </a:p>
        </p:txBody>
      </p:sp>
      <p:sp>
        <p:nvSpPr>
          <p:cNvPr id="12" name="Ellips 11"/>
          <p:cNvSpPr/>
          <p:nvPr/>
        </p:nvSpPr>
        <p:spPr>
          <a:xfrm>
            <a:off x="7776000" y="4183200"/>
            <a:ext cx="1208277" cy="12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601" y="4770936"/>
            <a:ext cx="734785" cy="3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051" y="777601"/>
            <a:ext cx="7912894" cy="652145"/>
          </a:xfrm>
        </p:spPr>
        <p:txBody>
          <a:bodyPr/>
          <a:lstStyle/>
          <a:p>
            <a:r>
              <a:rPr lang="sv-SE" dirty="0"/>
              <a:t>Planering och uppföljning</a:t>
            </a:r>
            <a:br>
              <a:rPr lang="sv-SE" dirty="0"/>
            </a:br>
            <a:r>
              <a:rPr lang="sv-SE" sz="1200" b="0" dirty="0"/>
              <a:t>Planera och genomföra insatser/aktiviteter mot satta mål och krav, regelverk  – </a:t>
            </a:r>
            <a:br>
              <a:rPr lang="sv-SE" sz="1200" b="0" dirty="0"/>
            </a:br>
            <a:r>
              <a:rPr lang="sv-SE" sz="1200" b="0" dirty="0"/>
              <a:t>- VP, budget, aktivitetsplan, uppföljning, dialoger, avrapportering………</a:t>
            </a:r>
            <a:br>
              <a:rPr lang="sv-SE" sz="1200" dirty="0"/>
            </a:br>
            <a:endParaRPr lang="sv-SE" sz="1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51" y="1987199"/>
            <a:ext cx="7247238" cy="41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1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5660" y="1219939"/>
            <a:ext cx="8221602" cy="18979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FF9900"/>
                </a:solidFill>
              </a:rPr>
              <a:t>Separat kontrollflik för avstämning konteringsprocent</a:t>
            </a:r>
            <a:br>
              <a:rPr lang="sv-SE" dirty="0">
                <a:solidFill>
                  <a:srgbClr val="FF9900"/>
                </a:solidFill>
              </a:rPr>
            </a:br>
            <a:r>
              <a:rPr lang="sv-SE" sz="1600" b="0" dirty="0">
                <a:solidFill>
                  <a:srgbClr val="FF9900"/>
                </a:solidFill>
              </a:rPr>
              <a:t>Ingen avstämningsdel i Importfliken som i kontoinmatningen därav sep flik</a:t>
            </a:r>
            <a:br>
              <a:rPr lang="sv-SE" sz="1600" b="0" dirty="0">
                <a:solidFill>
                  <a:srgbClr val="FF9900"/>
                </a:solidFill>
              </a:rPr>
            </a:br>
            <a:br>
              <a:rPr lang="sv-SE" sz="1600" b="0" dirty="0">
                <a:solidFill>
                  <a:srgbClr val="FF990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Felkontering nedan: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- felkonterad person &gt;100%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- Nyanställd 22 inlagd med lön januari och tjänsteomfattning i januari men ingen kontering januari utan istället i februari</a:t>
            </a:r>
          </a:p>
        </p:txBody>
      </p:sp>
      <p:pic>
        <p:nvPicPr>
          <p:cNvPr id="13" name="Platshållare för innehåll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78" y="2786847"/>
            <a:ext cx="8131846" cy="347944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" y="4138457"/>
            <a:ext cx="809937" cy="1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2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94" y="93895"/>
            <a:ext cx="7912894" cy="1464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FF9900"/>
                </a:solidFill>
              </a:rPr>
              <a:t>OBS! </a:t>
            </a:r>
            <a:br>
              <a:rPr lang="sv-SE" dirty="0">
                <a:solidFill>
                  <a:srgbClr val="FF9900"/>
                </a:solidFill>
              </a:rPr>
            </a:br>
            <a:r>
              <a:rPr lang="sv-SE" dirty="0">
                <a:solidFill>
                  <a:srgbClr val="FF9900"/>
                </a:solidFill>
              </a:rPr>
              <a:t>Excelimport kontering personal endast för personal</a:t>
            </a:r>
            <a:br>
              <a:rPr lang="sv-SE" dirty="0">
                <a:solidFill>
                  <a:srgbClr val="FF9900"/>
                </a:solidFill>
              </a:rPr>
            </a:br>
            <a:r>
              <a:rPr lang="sv-SE" dirty="0">
                <a:solidFill>
                  <a:srgbClr val="FF9900"/>
                </a:solidFill>
              </a:rPr>
              <a:t>med </a:t>
            </a:r>
            <a:r>
              <a:rPr lang="sv-SE" dirty="0">
                <a:solidFill>
                  <a:srgbClr val="FF0000"/>
                </a:solidFill>
              </a:rPr>
              <a:t>hemvist</a:t>
            </a:r>
            <a:r>
              <a:rPr lang="sv-SE" dirty="0">
                <a:solidFill>
                  <a:srgbClr val="FF9900"/>
                </a:solidFill>
              </a:rPr>
              <a:t> på avdelningen – </a:t>
            </a:r>
            <a:r>
              <a:rPr lang="sv-SE" dirty="0">
                <a:solidFill>
                  <a:srgbClr val="FF0000"/>
                </a:solidFill>
              </a:rPr>
              <a:t>inte ut- och inlån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pic>
        <p:nvPicPr>
          <p:cNvPr id="4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14" y="2106118"/>
            <a:ext cx="8661623" cy="464221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8" y="1558622"/>
            <a:ext cx="7310025" cy="3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D2F5BB-7945-4B64-857D-E73B50E7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685800">
              <a:defRPr/>
            </a:pPr>
            <a:r>
              <a:rPr lang="sv-SE" sz="675">
                <a:solidFill>
                  <a:srgbClr val="707070">
                    <a:tint val="75000"/>
                  </a:srgbClr>
                </a:solidFill>
                <a:latin typeface="Arial"/>
              </a:rPr>
              <a:t>ENABLING BETTER PERFORMANCE</a:t>
            </a:r>
          </a:p>
        </p:txBody>
      </p:sp>
      <p:sp>
        <p:nvSpPr>
          <p:cNvPr id="2" name="Rektangel 1"/>
          <p:cNvSpPr/>
          <p:nvPr/>
        </p:nvSpPr>
        <p:spPr>
          <a:xfrm>
            <a:off x="3954585" y="2852615"/>
            <a:ext cx="1438030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954585" y="3090747"/>
            <a:ext cx="4423507" cy="19538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954585" y="3329354"/>
            <a:ext cx="3063630" cy="1797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810882" y="1992703"/>
            <a:ext cx="7382717" cy="18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Inled med att ta säkerhetskopia på startvärden via Excelexport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81" y="4893686"/>
            <a:ext cx="570910" cy="2503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066" y="5166267"/>
            <a:ext cx="538099" cy="23600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52" y="5370237"/>
            <a:ext cx="533732" cy="23409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81" y="5611861"/>
            <a:ext cx="504184" cy="221133"/>
          </a:xfrm>
          <a:prstGeom prst="rect">
            <a:avLst/>
          </a:prstGeom>
        </p:spPr>
      </p:pic>
      <p:pic>
        <p:nvPicPr>
          <p:cNvPr id="14" name="Platshållare för innehåll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816" y="1201004"/>
            <a:ext cx="7952848" cy="50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2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Avstämning budget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se budgetbilaga 12-13</a:t>
            </a:r>
          </a:p>
        </p:txBody>
      </p:sp>
    </p:spTree>
    <p:extLst>
      <p:ext uri="{BB962C8B-B14F-4D97-AF65-F5344CB8AC3E}">
        <p14:creationId xmlns:p14="http://schemas.microsoft.com/office/powerpoint/2010/main" val="3823774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294" y="1181037"/>
            <a:ext cx="7912894" cy="652145"/>
          </a:xfrm>
        </p:spPr>
        <p:txBody>
          <a:bodyPr/>
          <a:lstStyle/>
          <a:p>
            <a:r>
              <a:rPr lang="sv-SE" dirty="0"/>
              <a:t>Avstämning kontoklass 9, bilaga 10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94" y="1778297"/>
            <a:ext cx="8915706" cy="27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808" y="551451"/>
            <a:ext cx="7912894" cy="652145"/>
          </a:xfrm>
        </p:spPr>
        <p:txBody>
          <a:bodyPr/>
          <a:lstStyle/>
          <a:p>
            <a:r>
              <a:rPr lang="sv-SE" dirty="0"/>
              <a:t>Avstämning, intern resultaträkning intäkter UTB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6" y="1349938"/>
            <a:ext cx="8961464" cy="49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6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753" y="926205"/>
            <a:ext cx="7912894" cy="652145"/>
          </a:xfrm>
        </p:spPr>
        <p:txBody>
          <a:bodyPr/>
          <a:lstStyle/>
          <a:p>
            <a:r>
              <a:rPr lang="sv-SE" dirty="0"/>
              <a:t>Avstämning intern resultaträkning, intäkter FO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53" y="1578350"/>
            <a:ext cx="8365948" cy="46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7885" y="838931"/>
            <a:ext cx="6445515" cy="956649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sv-SE" sz="2400" dirty="0"/>
              <a:t>Budget- och planeringsprocess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	</a:t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År 0</a:t>
            </a:r>
            <a:br>
              <a:rPr lang="sv-SE" sz="2400" dirty="0"/>
            </a:br>
            <a:r>
              <a:rPr lang="sv-SE" dirty="0">
                <a:solidFill>
                  <a:schemeClr val="accent1"/>
                </a:solidFill>
              </a:rPr>
              <a:t>	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dirty="0"/>
              <a:t>			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/>
            </a:br>
            <a:br>
              <a:rPr lang="sv-SE" sz="1500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>
                <a:solidFill>
                  <a:srgbClr val="C00000"/>
                </a:solidFill>
              </a:rPr>
            </a:br>
            <a:endParaRPr lang="sv-SE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887760"/>
              </p:ext>
            </p:extLst>
          </p:nvPr>
        </p:nvGraphicFramePr>
        <p:xfrm>
          <a:off x="947885" y="1480726"/>
          <a:ext cx="8229600" cy="126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704233" y="3163492"/>
            <a:ext cx="1128908" cy="4770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Budgetunderlag  </a:t>
            </a:r>
            <a:r>
              <a:rPr lang="sv-SE" sz="700" dirty="0">
                <a:solidFill>
                  <a:prstClr val="black"/>
                </a:solidFill>
                <a:latin typeface="Arial"/>
              </a:rPr>
              <a:t>år -1, år 0, år 1-3</a:t>
            </a:r>
          </a:p>
          <a:p>
            <a:pPr defTabSz="685800"/>
            <a:endParaRPr lang="sv-SE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066960" y="2436994"/>
            <a:ext cx="166911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Höständrings budget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år 0</a:t>
            </a: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år1 samt år 2-4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6779277" y="2262161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3090477" y="2428326"/>
            <a:ext cx="1906328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år 0	Beslut</a:t>
            </a: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år 1 –	Beslut</a:t>
            </a:r>
          </a:p>
        </p:txBody>
      </p:sp>
      <p:sp>
        <p:nvSpPr>
          <p:cNvPr id="115" name="V-form 114"/>
          <p:cNvSpPr/>
          <p:nvPr/>
        </p:nvSpPr>
        <p:spPr>
          <a:xfrm>
            <a:off x="6304912" y="3162436"/>
            <a:ext cx="2339108" cy="50217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Budget år 1 upprättas och beslutas</a:t>
            </a:r>
          </a:p>
        </p:txBody>
      </p:sp>
      <p:sp>
        <p:nvSpPr>
          <p:cNvPr id="116" name="V-form 115"/>
          <p:cNvSpPr/>
          <p:nvPr/>
        </p:nvSpPr>
        <p:spPr>
          <a:xfrm>
            <a:off x="2681354" y="4432024"/>
            <a:ext cx="1379445" cy="466024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Prognos år 0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8219211" y="2436460"/>
            <a:ext cx="849618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Reglerings-brev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sv-SE" sz="900" dirty="0">
                <a:solidFill>
                  <a:prstClr val="black"/>
                </a:solidFill>
                <a:latin typeface="Arial"/>
              </a:rPr>
              <a:t>Beslut år 1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8644020" y="2239597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V-form 126"/>
          <p:cNvSpPr/>
          <p:nvPr/>
        </p:nvSpPr>
        <p:spPr>
          <a:xfrm>
            <a:off x="7202634" y="3651618"/>
            <a:ext cx="1441386" cy="44561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VP o Aktivitetsplan år 1</a:t>
            </a:r>
          </a:p>
        </p:txBody>
      </p:sp>
      <p:cxnSp>
        <p:nvCxnSpPr>
          <p:cNvPr id="130" name="Rak pil 129"/>
          <p:cNvCxnSpPr/>
          <p:nvPr/>
        </p:nvCxnSpPr>
        <p:spPr>
          <a:xfrm flipH="1" flipV="1">
            <a:off x="3334420" y="2262418"/>
            <a:ext cx="4202" cy="16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4595464" y="2239597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2426109" y="2763802"/>
            <a:ext cx="570873" cy="34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-form 30"/>
          <p:cNvSpPr/>
          <p:nvPr/>
        </p:nvSpPr>
        <p:spPr>
          <a:xfrm>
            <a:off x="2541103" y="5279441"/>
            <a:ext cx="1122999" cy="39415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V-form 4"/>
          <p:cNvSpPr/>
          <p:nvPr/>
        </p:nvSpPr>
        <p:spPr>
          <a:xfrm>
            <a:off x="2911161" y="3162436"/>
            <a:ext cx="2222681" cy="489182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Prel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 ekonomiska ramar År 1</a:t>
            </a:r>
          </a:p>
          <a:p>
            <a:pPr algn="ctr" defTabSz="685800"/>
            <a:r>
              <a:rPr lang="sv-SE" sz="700" dirty="0" err="1">
                <a:solidFill>
                  <a:prstClr val="black"/>
                </a:solidFill>
                <a:latin typeface="Arial"/>
              </a:rPr>
              <a:t>Prel</a:t>
            </a:r>
            <a:r>
              <a:rPr lang="sv-SE" sz="700" dirty="0">
                <a:solidFill>
                  <a:prstClr val="black"/>
                </a:solidFill>
                <a:latin typeface="Arial"/>
              </a:rPr>
              <a:t> anslagsramar, prislappar, OH% </a:t>
            </a:r>
            <a:endParaRPr lang="sv-SE" sz="7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26417" y="2428327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24109" y="4330687"/>
            <a:ext cx="1045158" cy="43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Miun</a:t>
            </a:r>
            <a:endParaRPr lang="sv-SE" sz="13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9" name="V-form 38"/>
          <p:cNvSpPr/>
          <p:nvPr/>
        </p:nvSpPr>
        <p:spPr>
          <a:xfrm>
            <a:off x="4595464" y="5279441"/>
            <a:ext cx="1077782" cy="39415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0" name="V-form 39"/>
          <p:cNvSpPr/>
          <p:nvPr/>
        </p:nvSpPr>
        <p:spPr>
          <a:xfrm>
            <a:off x="6599903" y="5279441"/>
            <a:ext cx="1127527" cy="39416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1" name="V-form 40"/>
          <p:cNvSpPr/>
          <p:nvPr/>
        </p:nvSpPr>
        <p:spPr>
          <a:xfrm>
            <a:off x="7899131" y="5279441"/>
            <a:ext cx="1441386" cy="69550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2" name="V-form 41"/>
          <p:cNvSpPr/>
          <p:nvPr/>
        </p:nvSpPr>
        <p:spPr>
          <a:xfrm>
            <a:off x="1519552" y="5865644"/>
            <a:ext cx="474365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525" dirty="0" err="1">
                <a:solidFill>
                  <a:prstClr val="black"/>
                </a:solidFill>
                <a:latin typeface="Arial"/>
              </a:rPr>
              <a:t>Uppf</a:t>
            </a:r>
            <a:endParaRPr lang="sv-SE" sz="525" dirty="0">
              <a:solidFill>
                <a:prstClr val="black"/>
              </a:solidFill>
              <a:latin typeface="Arial"/>
            </a:endParaRPr>
          </a:p>
          <a:p>
            <a:pPr algn="ctr" defTabSz="685800"/>
            <a:endParaRPr lang="sv-SE" sz="52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V-form 43"/>
          <p:cNvSpPr/>
          <p:nvPr/>
        </p:nvSpPr>
        <p:spPr>
          <a:xfrm>
            <a:off x="2181898" y="5865644"/>
            <a:ext cx="244211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355" y="5860648"/>
            <a:ext cx="260627" cy="105572"/>
          </a:xfrm>
          <a:prstGeom prst="rect">
            <a:avLst/>
          </a:prstGeom>
        </p:spPr>
      </p:pic>
      <p:sp>
        <p:nvSpPr>
          <p:cNvPr id="45" name="V-form 44"/>
          <p:cNvSpPr/>
          <p:nvPr/>
        </p:nvSpPr>
        <p:spPr>
          <a:xfrm>
            <a:off x="3475395" y="5866269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V-form 45"/>
          <p:cNvSpPr/>
          <p:nvPr/>
        </p:nvSpPr>
        <p:spPr>
          <a:xfrm>
            <a:off x="4170643" y="5860648"/>
            <a:ext cx="244211" cy="10557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V-form 46"/>
          <p:cNvSpPr/>
          <p:nvPr/>
        </p:nvSpPr>
        <p:spPr>
          <a:xfrm flipV="1">
            <a:off x="4859768" y="5860646"/>
            <a:ext cx="274074" cy="10557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V-form 47"/>
          <p:cNvSpPr/>
          <p:nvPr/>
        </p:nvSpPr>
        <p:spPr>
          <a:xfrm>
            <a:off x="5586146" y="5846404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V-form 49"/>
          <p:cNvSpPr/>
          <p:nvPr/>
        </p:nvSpPr>
        <p:spPr>
          <a:xfrm>
            <a:off x="6235716" y="5861401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V-form 50"/>
          <p:cNvSpPr/>
          <p:nvPr/>
        </p:nvSpPr>
        <p:spPr>
          <a:xfrm>
            <a:off x="6949639" y="5860646"/>
            <a:ext cx="244211" cy="1143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V-form 51"/>
          <p:cNvSpPr/>
          <p:nvPr/>
        </p:nvSpPr>
        <p:spPr>
          <a:xfrm flipV="1">
            <a:off x="7644887" y="5875075"/>
            <a:ext cx="242920" cy="10567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Vänster klammerparentes 2"/>
          <p:cNvSpPr/>
          <p:nvPr/>
        </p:nvSpPr>
        <p:spPr>
          <a:xfrm>
            <a:off x="1250536" y="3106491"/>
            <a:ext cx="257158" cy="288592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/>
          <p:cNvSpPr txBox="1"/>
          <p:nvPr/>
        </p:nvSpPr>
        <p:spPr>
          <a:xfrm>
            <a:off x="8722040" y="3190115"/>
            <a:ext cx="61847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800" dirty="0">
                <a:solidFill>
                  <a:prstClr val="black"/>
                </a:solidFill>
                <a:latin typeface="Arial"/>
              </a:rPr>
              <a:t>1a planering år 2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DDAB24B-6822-45CE-BB39-2FA056BAE91E}"/>
              </a:ext>
            </a:extLst>
          </p:cNvPr>
          <p:cNvSpPr/>
          <p:nvPr/>
        </p:nvSpPr>
        <p:spPr>
          <a:xfrm>
            <a:off x="6369785" y="1795580"/>
            <a:ext cx="2895690" cy="4539906"/>
          </a:xfrm>
          <a:prstGeom prst="roundRect">
            <a:avLst>
              <a:gd name="adj" fmla="val 157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81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7038" y="935900"/>
            <a:ext cx="8126962" cy="2607393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sv-SE" sz="2400" dirty="0"/>
              <a:t>Budgetproposition (BP) och Regleringsbrev</a:t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 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							   </a:t>
            </a:r>
            <a:r>
              <a:rPr lang="sv-SE" sz="1600" dirty="0">
                <a:solidFill>
                  <a:srgbClr val="FF0000"/>
                </a:solidFill>
              </a:rPr>
              <a:t>   </a:t>
            </a:r>
            <a:r>
              <a:rPr lang="sv-SE" sz="2400" dirty="0">
                <a:solidFill>
                  <a:srgbClr val="0070C0"/>
                </a:solidFill>
              </a:rPr>
              <a:t> </a:t>
            </a:r>
            <a:r>
              <a:rPr lang="sv-SE" sz="1600" dirty="0">
                <a:solidFill>
                  <a:srgbClr val="FF0000"/>
                </a:solidFill>
              </a:rPr>
              <a:t>20 sep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/>
            </a:br>
            <a:r>
              <a:rPr lang="sv-SE" dirty="0">
                <a:solidFill>
                  <a:schemeClr val="accent1"/>
                </a:solidFill>
              </a:rPr>
              <a:t>	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dirty="0"/>
              <a:t>			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b="0" dirty="0"/>
            </a:br>
            <a:r>
              <a:rPr lang="sv-SE" sz="2000" dirty="0" err="1">
                <a:solidFill>
                  <a:srgbClr val="0070C0"/>
                </a:solidFill>
              </a:rPr>
              <a:t>Budgetprop</a:t>
            </a:r>
            <a:r>
              <a:rPr lang="sv-SE" sz="2000" b="0" dirty="0"/>
              <a:t>: </a:t>
            </a:r>
            <a:r>
              <a:rPr lang="sv-SE" sz="2000" b="0" dirty="0">
                <a:solidFill>
                  <a:srgbClr val="0070C0"/>
                </a:solidFill>
              </a:rPr>
              <a:t>Nya förslag</a:t>
            </a:r>
            <a:r>
              <a:rPr lang="sv-SE" sz="2000" b="0" dirty="0"/>
              <a:t> </a:t>
            </a:r>
            <a:r>
              <a:rPr lang="sv-SE" sz="2000" b="0" dirty="0">
                <a:solidFill>
                  <a:srgbClr val="0070C0"/>
                </a:solidFill>
              </a:rPr>
              <a:t>GU- och FO-anslag och prislappar 2025</a:t>
            </a:r>
            <a:br>
              <a:rPr lang="sv-SE" sz="2000" b="0" dirty="0"/>
            </a:br>
            <a:br>
              <a:rPr lang="sv-SE" sz="2000" b="0" dirty="0"/>
            </a:br>
            <a:r>
              <a:rPr lang="sv-SE" sz="2000" b="0" dirty="0"/>
              <a:t>Nya interna beräkningar prel. anslag och prislappar 2025</a:t>
            </a:r>
            <a:br>
              <a:rPr lang="sv-SE" sz="2000" b="0" dirty="0"/>
            </a:br>
            <a:br>
              <a:rPr lang="sv-SE" sz="2000" b="0" dirty="0"/>
            </a:br>
            <a:br>
              <a:rPr lang="sv-SE" sz="2000" b="0" dirty="0"/>
            </a:b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Regleringsbrev</a:t>
            </a:r>
            <a:r>
              <a:rPr lang="sv-SE" sz="2000" b="0" dirty="0"/>
              <a:t>: </a:t>
            </a:r>
            <a:r>
              <a:rPr lang="sv-SE" sz="2000" b="0" dirty="0">
                <a:solidFill>
                  <a:srgbClr val="0070C0"/>
                </a:solidFill>
              </a:rPr>
              <a:t>Beslutade anslag och prislappar </a:t>
            </a:r>
            <a:br>
              <a:rPr lang="sv-SE" sz="2000" b="0" dirty="0">
                <a:solidFill>
                  <a:srgbClr val="0070C0"/>
                </a:solidFill>
              </a:rPr>
            </a:b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/>
              <a:t>Eventuellt nya beräkningar interna anslag och prislappar</a:t>
            </a:r>
            <a:br>
              <a:rPr lang="sv-SE" sz="2000" b="0" dirty="0">
                <a:solidFill>
                  <a:srgbClr val="0070C0"/>
                </a:solidFill>
              </a:rPr>
            </a:b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/>
              <a:t>Används i prognos och löpande redovisning</a:t>
            </a:r>
            <a:br>
              <a:rPr lang="sv-SE" sz="2000" b="0" dirty="0"/>
            </a:br>
            <a:br>
              <a:rPr lang="sv-SE" sz="2000" b="0" dirty="0"/>
            </a:br>
            <a:r>
              <a:rPr lang="sv-SE" sz="2000" b="0" dirty="0"/>
              <a:t>Ändringar av regleringsbrev kan komma under 2025</a:t>
            </a:r>
            <a:br>
              <a:rPr lang="sv-SE" sz="2000" b="0" dirty="0"/>
            </a:br>
            <a:br>
              <a:rPr lang="sv-SE" b="0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/>
            </a:br>
            <a:br>
              <a:rPr lang="sv-SE" sz="1500" dirty="0"/>
            </a:br>
            <a:br>
              <a:rPr lang="sv-SE" dirty="0">
                <a:solidFill>
                  <a:srgbClr val="C00000"/>
                </a:solidFill>
              </a:rPr>
            </a:br>
            <a:endParaRPr lang="sv-SE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/>
        </p:nvGraphicFramePr>
        <p:xfrm>
          <a:off x="947885" y="1480726"/>
          <a:ext cx="8229600" cy="126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214008" y="2446819"/>
            <a:ext cx="166911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Höständrings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buget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 2024</a:t>
            </a:r>
            <a:endParaRPr lang="sv-SE" sz="90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2025 samt 2026-2028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6779277" y="2262161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2999643" y="2428326"/>
            <a:ext cx="1997162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2024	Beslut</a:t>
            </a: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2025 -	Beslut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8249841" y="2436460"/>
            <a:ext cx="849618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Reglerings-brev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sv-SE" sz="900" dirty="0">
                <a:solidFill>
                  <a:prstClr val="black"/>
                </a:solidFill>
                <a:latin typeface="Arial"/>
              </a:rPr>
              <a:t>Beslut 2025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8644020" y="2239597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ak pil 129"/>
          <p:cNvCxnSpPr/>
          <p:nvPr/>
        </p:nvCxnSpPr>
        <p:spPr>
          <a:xfrm flipH="1" flipV="1">
            <a:off x="3334420" y="2262418"/>
            <a:ext cx="4202" cy="16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4595464" y="2239597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26417" y="2428327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326E7CB-8BC9-6730-3626-BBAAC229DBFE}"/>
              </a:ext>
            </a:extLst>
          </p:cNvPr>
          <p:cNvSpPr/>
          <p:nvPr/>
        </p:nvSpPr>
        <p:spPr>
          <a:xfrm>
            <a:off x="6214008" y="1614196"/>
            <a:ext cx="2885451" cy="18148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58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 2025</a:t>
            </a:r>
          </a:p>
        </p:txBody>
      </p:sp>
    </p:spTree>
    <p:extLst>
      <p:ext uri="{BB962C8B-B14F-4D97-AF65-F5344CB8AC3E}">
        <p14:creationId xmlns:p14="http://schemas.microsoft.com/office/powerpoint/2010/main" val="292106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FE0DC-B8BD-FCBC-0C05-FF1E061D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1276305"/>
            <a:ext cx="7912894" cy="652145"/>
          </a:xfrm>
        </p:spPr>
        <p:txBody>
          <a:bodyPr/>
          <a:lstStyle/>
          <a:p>
            <a:r>
              <a:rPr lang="sv-SE" dirty="0"/>
              <a:t>Nyheter och organisationsförändringar, budget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6F4CF8-73F0-4C39-E42C-9E9C503C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1829051"/>
            <a:ext cx="8348645" cy="3836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Organisationsförändringar NMT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Laddning av budgetdata justerad d v s personals hemvist och   investeringar/avskrivningar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</a:t>
            </a:r>
            <a:r>
              <a:rPr lang="sv-SE" sz="1500" dirty="0">
                <a:solidFill>
                  <a:srgbClr val="0070C0"/>
                </a:solidFill>
              </a:rPr>
              <a:t>Ligger kvar personal på 2 projekt konterade på org. 60422 som </a:t>
            </a:r>
            <a:r>
              <a:rPr lang="sv-SE" sz="1500" dirty="0" err="1">
                <a:solidFill>
                  <a:srgbClr val="0070C0"/>
                </a:solidFill>
              </a:rPr>
              <a:t>korrars</a:t>
            </a:r>
            <a:r>
              <a:rPr lang="sv-SE" sz="1500" dirty="0">
                <a:solidFill>
                  <a:srgbClr val="0070C0"/>
                </a:solidFill>
              </a:rPr>
              <a:t> manuellt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500" dirty="0">
                <a:solidFill>
                  <a:srgbClr val="0070C0"/>
                </a:solidFill>
              </a:rPr>
              <a:t>    Övriga 6xxx1och 6xxx2 har inga budgetvärden 2025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500" dirty="0">
                <a:solidFill>
                  <a:srgbClr val="0070C0"/>
                </a:solidFill>
              </a:rPr>
              <a:t>     Uppgifterna på 6xxx1 och 6xxx2 är godkända men får ligga kvar. Tas bort helt i prognos.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500" dirty="0">
                <a:solidFill>
                  <a:srgbClr val="0070C0"/>
                </a:solidFill>
              </a:rPr>
              <a:t>    </a:t>
            </a:r>
            <a:r>
              <a:rPr lang="sv-SE" sz="1500" dirty="0">
                <a:solidFill>
                  <a:srgbClr val="0070C0"/>
                </a:solidFill>
                <a:highlight>
                  <a:srgbClr val="FFFF00"/>
                </a:highlight>
              </a:rPr>
              <a:t>Stäm löpande av att inget personalutlån läggs på dessa </a:t>
            </a:r>
            <a:r>
              <a:rPr lang="sv-SE" sz="1500" dirty="0" err="1">
                <a:solidFill>
                  <a:srgbClr val="0070C0"/>
                </a:solidFill>
                <a:highlight>
                  <a:srgbClr val="FFFF00"/>
                </a:highlight>
              </a:rPr>
              <a:t>org</a:t>
            </a:r>
            <a:r>
              <a:rPr lang="sv-SE" sz="1500" dirty="0">
                <a:solidFill>
                  <a:srgbClr val="0070C0"/>
                </a:solidFill>
                <a:highlight>
                  <a:srgbClr val="FFFF00"/>
                </a:highlight>
              </a:rPr>
              <a:t>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500" dirty="0">
                <a:solidFill>
                  <a:srgbClr val="0070C0"/>
                </a:solidFill>
              </a:rPr>
              <a:t>    </a:t>
            </a:r>
            <a:endParaRPr lang="sv-SE" sz="1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dirty="0">
                <a:solidFill>
                  <a:srgbClr val="0070C0"/>
                </a:solidFill>
              </a:rPr>
              <a:t>Ev. Övriga organisationsförändringar hanteras med utlån</a:t>
            </a:r>
            <a:endParaRPr lang="sv-SE" sz="1600" dirty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Investeringsbelopp ändrat till 30 tkr</a:t>
            </a:r>
          </a:p>
          <a:p>
            <a:r>
              <a:rPr lang="sv-SE" dirty="0"/>
              <a:t>För övrigt inga ändringar i redovisningsmodeller </a:t>
            </a:r>
          </a:p>
          <a:p>
            <a:r>
              <a:rPr lang="sv-SE" dirty="0"/>
              <a:t>Inga förändringar i processen</a:t>
            </a:r>
          </a:p>
          <a:p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250" y="4306546"/>
            <a:ext cx="254474" cy="12145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995250" y="4306546"/>
            <a:ext cx="331950" cy="121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89EF67-ECE2-4283-94CA-73CD7050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008" y="1104807"/>
            <a:ext cx="8088653" cy="5187660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68EDD2F-223D-D952-0190-414A8400DC7A}"/>
              </a:ext>
            </a:extLst>
          </p:cNvPr>
          <p:cNvSpPr/>
          <p:nvPr/>
        </p:nvSpPr>
        <p:spPr>
          <a:xfrm>
            <a:off x="629100" y="1968759"/>
            <a:ext cx="2496655" cy="2118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FAC8DFF-A0E5-FB04-3755-387ECD14EE74}"/>
              </a:ext>
            </a:extLst>
          </p:cNvPr>
          <p:cNvSpPr/>
          <p:nvPr/>
        </p:nvSpPr>
        <p:spPr>
          <a:xfrm>
            <a:off x="3438446" y="1968759"/>
            <a:ext cx="2289779" cy="2118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C1C08A2-F96B-2CDE-D075-6299359D4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755" y="4117121"/>
            <a:ext cx="2969517" cy="1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4.3.potx" id="{30142268-BD36-4F30-9198-854F57828D1D}" vid="{EEEA3E1D-F920-4B68-8E17-5874EDECF921}"/>
    </a:ext>
  </a:extLst>
</a:theme>
</file>

<file path=ppt/theme/theme2.xml><?xml version="1.0" encoding="utf-8"?>
<a:theme xmlns:a="http://schemas.openxmlformats.org/drawingml/2006/main" name="1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93778FFEFCC842A1305BF332A002CB" ma:contentTypeVersion="4" ma:contentTypeDescription="Skapa ett nytt dokument." ma:contentTypeScope="" ma:versionID="2c955e0c19b6c9eac8952e15ef32fd37">
  <xsd:schema xmlns:xsd="http://www.w3.org/2001/XMLSchema" xmlns:xs="http://www.w3.org/2001/XMLSchema" xmlns:p="http://schemas.microsoft.com/office/2006/metadata/properties" xmlns:ns2="02849efb-ee2c-4346-97f3-f500bbfa2ec1" targetNamespace="http://schemas.microsoft.com/office/2006/metadata/properties" ma:root="true" ma:fieldsID="1f3e4dcb42af092bc8aa23001553e8da" ns2:_="">
    <xsd:import namespace="02849efb-ee2c-4346-97f3-f500bbfa2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49efb-ee2c-4346-97f3-f500bbfa2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D432D-A938-456D-BA8E-514E21CC15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E0831-3F24-4890-AB86-10B528B5F986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2849efb-ee2c-4346-97f3-f500bbfa2ec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4CB56A-D4DE-41DA-9CF8-1428A33F3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49efb-ee2c-4346-97f3-f500bbfa2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9846</TotalTime>
  <Words>2782</Words>
  <Application>Microsoft Office PowerPoint</Application>
  <PresentationFormat>Bildspel på skärmen (4:3)</PresentationFormat>
  <Paragraphs>394</Paragraphs>
  <Slides>46</Slides>
  <Notes>4</Notes>
  <HiddenSlides>7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46</vt:i4>
      </vt:variant>
    </vt:vector>
  </HeadingPairs>
  <TitlesOfParts>
    <vt:vector size="51" baseType="lpstr">
      <vt:lpstr>Arial</vt:lpstr>
      <vt:lpstr>Calibri</vt:lpstr>
      <vt:lpstr>GaramondBE</vt:lpstr>
      <vt:lpstr>Office-tema</vt:lpstr>
      <vt:lpstr>1_Office-tema</vt:lpstr>
      <vt:lpstr>Budgetupptakt 2023-09-03     </vt:lpstr>
      <vt:lpstr>Agenda</vt:lpstr>
      <vt:lpstr>Övrig punkt Löpande om pågående projekt </vt:lpstr>
      <vt:lpstr>Planering och uppföljning Planera och genomföra insatser/aktiviteter mot satta mål och krav, regelverk  –  - VP, budget, aktivitetsplan, uppföljning, dialoger, avrapportering……… </vt:lpstr>
      <vt:lpstr>Budget- och planeringsprocess     År 0                             </vt:lpstr>
      <vt:lpstr>Budgetproposition (BP) och Regleringsbrev                   20 sep                   Budgetprop: Nya förslag GU- och FO-anslag och prislappar 2025  Nya interna beräkningar prel. anslag och prislappar 2025    Regleringsbrev: Beslutade anslag och prislappar   Eventuellt nya beräkningar interna anslag och prislappar  Används i prognos och löpande redovisning  Ändringar av regleringsbrev kan komma under 2025          </vt:lpstr>
      <vt:lpstr>Budget 2025</vt:lpstr>
      <vt:lpstr>Nyheter och organisationsförändringar, budget 2025</vt:lpstr>
      <vt:lpstr>PowerPoint-presentation</vt:lpstr>
      <vt:lpstr>Budgetunderlag:</vt:lpstr>
      <vt:lpstr>Budgetanvisningar,                   Nyheter       -GU anslag mot produktion HST, HPR, men maximalt mot tak      -FO anslag mot budgetram      -Samfinansiering bidrag UTB till Utb, FO till Fo, sep 9-konton      -Miun´s slutliga budgetanslag BP 20/9      -Resultatpåverkan anslag.       -IB för FO om tilldelade anslag fg år        Pågående externfin. projekt resultatpåverkan = 0       Avslutade ev. resultatpåverkan  res.påv       Resultatpåverkan samt IB om tilldelade medel fg år         Löner i nuvarande pris – uppräknas i Hypergene för budgetåret        -Kontor triggas med nuv %. Slutlig % i bokföring o prognos      -Budgetvärden övriga lokaler se bilaga 3a       Detaljerad info vissa kostnadsslag      -Definition investeringar      -Befintliga investeringar t o m aug 2021 inlästa.       -Lägg till resterande hösten 2021 samt nyinvesteringar 2022      -Separat flerårsprognos 2023-2026        Samma belopp anges för både erhållet samt utbet/lämnade                Beskriver var kommentarer till budget ska skrivas i Hypergene                      </vt:lpstr>
      <vt:lpstr>Preliminära Budgetbilagor slutliga efter BP 20/9   </vt:lpstr>
      <vt:lpstr>Generella budgetvärden 2025 (bilaga 2,3,9)</vt:lpstr>
      <vt:lpstr>Bilaga 7 Särskilda satsningar  Nuvarande satsningar som fortsätter Tillkommande?</vt:lpstr>
      <vt:lpstr>Lokalkostnader (bil 3a)</vt:lpstr>
      <vt:lpstr>Beräkningsmodell kontorsprocent för redovisning 2025</vt:lpstr>
      <vt:lpstr>Ekonomiska mål årets verksamhetsutfall Mål utöver ordinarie uppdrag, styrning och regelverk  </vt:lpstr>
      <vt:lpstr>Styrmodell verksamhetsutfall GU  </vt:lpstr>
      <vt:lpstr>Bilaga 9 - OH-procent 2025              OH-procent 2024:   </vt:lpstr>
      <vt:lpstr>Tidplan Budget 2025</vt:lpstr>
      <vt:lpstr>Sidoordnad redovisning – Se deadline                 </vt:lpstr>
      <vt:lpstr>Budgetering i Hypergene</vt:lpstr>
      <vt:lpstr>Uppgifter Hypergene</vt:lpstr>
      <vt:lpstr>Budgetering ej kända projekt (Anvisningar kap 4.1)</vt:lpstr>
      <vt:lpstr> </vt:lpstr>
      <vt:lpstr>Förbättringsområden</vt:lpstr>
      <vt:lpstr>UTVECKLADE delar i BUDGETVERKTYGET 2019-2022 Anvisningar budget/prognos (miun.se)</vt:lpstr>
      <vt:lpstr>Budgeteringsmodell Hypergene  - enskild genomgång vid behov  </vt:lpstr>
      <vt:lpstr>PowerPoint-presentation</vt:lpstr>
      <vt:lpstr>PowerPoint-presentation</vt:lpstr>
      <vt:lpstr>PowerPoint-presentation</vt:lpstr>
      <vt:lpstr>Investeringsuppgift (avskrivningar)</vt:lpstr>
      <vt:lpstr>Budget investeringar, fortsättning</vt:lpstr>
      <vt:lpstr>Kontouppgift- övriga intäkter och kostnader</vt:lpstr>
      <vt:lpstr>Separat flik för kontoinmatning per projekt (aktivitet)</vt:lpstr>
      <vt:lpstr>Personaluppgift</vt:lpstr>
      <vt:lpstr> Excelimport från Retendo för kontering personal med hemvist på avdelningen (se exempelbilder)</vt:lpstr>
      <vt:lpstr>PowerPoint-presentation</vt:lpstr>
      <vt:lpstr>PowerPoint-presentation</vt:lpstr>
      <vt:lpstr>Separat kontrollflik för avstämning konteringsprocent Ingen avstämningsdel i Importfliken som i kontoinmatningen därav sep flik  Felkontering nedan: - felkonterad person &gt;100% - Nyanställd 22 inlagd med lön januari och tjänsteomfattning i januari men ingen kontering januari utan istället i februari</vt:lpstr>
      <vt:lpstr>OBS!  Excelimport kontering personal endast för personal med hemvist på avdelningen – inte ut- och inlån  </vt:lpstr>
      <vt:lpstr>PowerPoint-presentation</vt:lpstr>
      <vt:lpstr>Avstämning budget  - se budgetbilaga 12-13</vt:lpstr>
      <vt:lpstr>Avstämning kontoklass 9, bilaga 10</vt:lpstr>
      <vt:lpstr>Avstämning, intern resultaträkning intäkter UTB</vt:lpstr>
      <vt:lpstr>Avstämning intern resultaträkning, intäkter FO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Burman Lena E</dc:creator>
  <cp:lastModifiedBy>Ingrid Hallberg</cp:lastModifiedBy>
  <cp:revision>610</cp:revision>
  <cp:lastPrinted>2017-09-01T08:35:59Z</cp:lastPrinted>
  <dcterms:created xsi:type="dcterms:W3CDTF">2015-07-06T11:19:00Z</dcterms:created>
  <dcterms:modified xsi:type="dcterms:W3CDTF">2024-09-05T11:37:25Z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0x0101009693778FFEFCC842A1305BF332A002CB</vt:lpwstr>
  </property>
</Properties>
</file>