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257" r:id="rId2"/>
    <p:sldId id="347" r:id="rId3"/>
    <p:sldId id="258" r:id="rId4"/>
    <p:sldId id="278" r:id="rId5"/>
    <p:sldId id="353" r:id="rId6"/>
    <p:sldId id="354" r:id="rId7"/>
    <p:sldId id="259" r:id="rId8"/>
    <p:sldId id="361" r:id="rId9"/>
    <p:sldId id="261" r:id="rId10"/>
    <p:sldId id="324" r:id="rId11"/>
    <p:sldId id="319" r:id="rId12"/>
    <p:sldId id="346" r:id="rId13"/>
    <p:sldId id="348" r:id="rId14"/>
    <p:sldId id="337" r:id="rId15"/>
    <p:sldId id="349" r:id="rId1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D1BF8C-C3E2-49AF-9F34-69D969BC8D6B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B396CFE-4D38-45D9-A80D-21CC1ABFF351}">
      <dgm:prSet phldrT="[Text]"/>
      <dgm:spPr/>
      <dgm:t>
        <a:bodyPr/>
        <a:lstStyle/>
        <a:p>
          <a:r>
            <a:rPr lang="sv-SE" b="1" dirty="0">
              <a:solidFill>
                <a:schemeClr val="tx1"/>
              </a:solidFill>
            </a:rPr>
            <a:t>5 Noder- ledningsgrupper</a:t>
          </a:r>
        </a:p>
        <a:p>
          <a:r>
            <a:rPr lang="sv-SE" b="1" dirty="0">
              <a:solidFill>
                <a:schemeClr val="tx1"/>
              </a:solidFill>
            </a:rPr>
            <a:t>(4 ggr /år) </a:t>
          </a:r>
        </a:p>
        <a:p>
          <a:r>
            <a:rPr lang="sv-SE" b="1" dirty="0">
              <a:solidFill>
                <a:schemeClr val="tx1"/>
              </a:solidFill>
            </a:rPr>
            <a:t>INFRASTRUKTUR</a:t>
          </a:r>
        </a:p>
      </dgm:t>
    </dgm:pt>
    <dgm:pt modelId="{DB4CC302-A4CA-45E4-9F23-437E8137C199}" type="parTrans" cxnId="{8D825C28-D0E0-4033-B2B6-476DEDF5FDAF}">
      <dgm:prSet/>
      <dgm:spPr/>
      <dgm:t>
        <a:bodyPr/>
        <a:lstStyle/>
        <a:p>
          <a:endParaRPr lang="sv-SE"/>
        </a:p>
      </dgm:t>
    </dgm:pt>
    <dgm:pt modelId="{024880F7-13C8-4872-A7F5-D637A5583D69}" type="sibTrans" cxnId="{8D825C28-D0E0-4033-B2B6-476DEDF5FDAF}">
      <dgm:prSet/>
      <dgm:spPr/>
      <dgm:t>
        <a:bodyPr/>
        <a:lstStyle/>
        <a:p>
          <a:endParaRPr lang="sv-SE" dirty="0"/>
        </a:p>
      </dgm:t>
    </dgm:pt>
    <dgm:pt modelId="{D7A17C52-A48D-4DAA-A318-48051FCC9844}">
      <dgm:prSet phldrT="[Text]"/>
      <dgm:spPr/>
      <dgm:t>
        <a:bodyPr/>
        <a:lstStyle/>
        <a:p>
          <a:r>
            <a:rPr lang="sv-SE" dirty="0"/>
            <a:t>Lärosäten &amp; skolhuvudmän undertecknar avtalet och sitter i ledningsgruppen.</a:t>
          </a:r>
        </a:p>
      </dgm:t>
    </dgm:pt>
    <dgm:pt modelId="{4597182D-DDDC-46C4-AC3A-DBE958210AB3}" type="parTrans" cxnId="{0A452613-E52F-4C2B-9ADC-D9401D5D4F41}">
      <dgm:prSet/>
      <dgm:spPr/>
      <dgm:t>
        <a:bodyPr/>
        <a:lstStyle/>
        <a:p>
          <a:endParaRPr lang="sv-SE"/>
        </a:p>
      </dgm:t>
    </dgm:pt>
    <dgm:pt modelId="{F91FE088-7AE3-443D-87E3-EE2480BD7CA9}" type="sibTrans" cxnId="{0A452613-E52F-4C2B-9ADC-D9401D5D4F41}">
      <dgm:prSet/>
      <dgm:spPr/>
      <dgm:t>
        <a:bodyPr/>
        <a:lstStyle/>
        <a:p>
          <a:endParaRPr lang="sv-SE"/>
        </a:p>
      </dgm:t>
    </dgm:pt>
    <dgm:pt modelId="{082D1B13-6EE6-4DB3-8770-53434B62153F}">
      <dgm:prSet phldrT="[Text]"/>
      <dgm:spPr/>
      <dgm:t>
        <a:bodyPr/>
        <a:lstStyle/>
        <a:p>
          <a:r>
            <a:rPr lang="sv-SE" b="1" dirty="0">
              <a:solidFill>
                <a:schemeClr val="tx1"/>
              </a:solidFill>
            </a:rPr>
            <a:t>27 Lokala/regionala grupper (x ggr /år)</a:t>
          </a:r>
        </a:p>
        <a:p>
          <a:r>
            <a:rPr lang="sv-SE" b="1" dirty="0">
              <a:solidFill>
                <a:schemeClr val="tx1"/>
              </a:solidFill>
            </a:rPr>
            <a:t>FRÅN AX TILL LIMPA</a:t>
          </a:r>
        </a:p>
      </dgm:t>
    </dgm:pt>
    <dgm:pt modelId="{6C043DE9-B5BF-4ADA-A7E1-5A94EF8336B5}" type="parTrans" cxnId="{10F34787-DEB9-470E-A8CD-4BA784BAA428}">
      <dgm:prSet/>
      <dgm:spPr/>
      <dgm:t>
        <a:bodyPr/>
        <a:lstStyle/>
        <a:p>
          <a:endParaRPr lang="sv-SE"/>
        </a:p>
      </dgm:t>
    </dgm:pt>
    <dgm:pt modelId="{4F9DC58F-B334-4006-8D4B-D0FAA400ED3F}" type="sibTrans" cxnId="{10F34787-DEB9-470E-A8CD-4BA784BAA428}">
      <dgm:prSet/>
      <dgm:spPr/>
      <dgm:t>
        <a:bodyPr/>
        <a:lstStyle/>
        <a:p>
          <a:endParaRPr lang="sv-SE"/>
        </a:p>
      </dgm:t>
    </dgm:pt>
    <dgm:pt modelId="{002DD2E1-1668-466F-BAD6-BA041E08A9CC}">
      <dgm:prSet phldrT="[Text]"/>
      <dgm:spPr/>
      <dgm:t>
        <a:bodyPr/>
        <a:lstStyle/>
        <a:p>
          <a:r>
            <a:rPr lang="sv-SE" b="1" dirty="0">
              <a:solidFill>
                <a:schemeClr val="tx1"/>
              </a:solidFill>
            </a:rPr>
            <a:t>Sammansättning avgörs lokalt/regionalt.</a:t>
          </a:r>
        </a:p>
      </dgm:t>
    </dgm:pt>
    <dgm:pt modelId="{877212BE-BAB9-4905-878E-F158FA815D09}" type="parTrans" cxnId="{7AA2AA9F-1214-47FE-9D17-F6E01F7D5E50}">
      <dgm:prSet/>
      <dgm:spPr/>
      <dgm:t>
        <a:bodyPr/>
        <a:lstStyle/>
        <a:p>
          <a:endParaRPr lang="sv-SE"/>
        </a:p>
      </dgm:t>
    </dgm:pt>
    <dgm:pt modelId="{601FAE92-AD11-4069-8B2B-F650EC4FE422}" type="sibTrans" cxnId="{7AA2AA9F-1214-47FE-9D17-F6E01F7D5E50}">
      <dgm:prSet/>
      <dgm:spPr/>
      <dgm:t>
        <a:bodyPr/>
        <a:lstStyle/>
        <a:p>
          <a:endParaRPr lang="sv-SE"/>
        </a:p>
      </dgm:t>
    </dgm:pt>
    <dgm:pt modelId="{F580CEA2-843C-4E33-B3E7-A6176613B3C9}">
      <dgm:prSet phldrT="[Text]"/>
      <dgm:spPr/>
      <dgm:t>
        <a:bodyPr/>
        <a:lstStyle/>
        <a:p>
          <a:r>
            <a:rPr lang="sv-SE" b="1" dirty="0">
              <a:solidFill>
                <a:schemeClr val="tx1"/>
              </a:solidFill>
            </a:rPr>
            <a:t>Specifik samverkan: infrastruktur -</a:t>
          </a:r>
        </a:p>
        <a:p>
          <a:r>
            <a:rPr lang="sv-SE" b="1" dirty="0">
              <a:solidFill>
                <a:schemeClr val="tx1"/>
              </a:solidFill>
            </a:rPr>
            <a:t>Forskningsprojekt </a:t>
          </a:r>
        </a:p>
      </dgm:t>
    </dgm:pt>
    <dgm:pt modelId="{B87A7B16-29E5-40F4-A1D2-13BBD9EE1FBE}" type="parTrans" cxnId="{B20B2397-64B8-4C93-B4DE-B5778B4222F9}">
      <dgm:prSet/>
      <dgm:spPr/>
      <dgm:t>
        <a:bodyPr/>
        <a:lstStyle/>
        <a:p>
          <a:endParaRPr lang="sv-SE"/>
        </a:p>
      </dgm:t>
    </dgm:pt>
    <dgm:pt modelId="{1EF96BC5-7113-4183-8645-E185BD5ECB80}" type="sibTrans" cxnId="{B20B2397-64B8-4C93-B4DE-B5778B4222F9}">
      <dgm:prSet/>
      <dgm:spPr/>
      <dgm:t>
        <a:bodyPr/>
        <a:lstStyle/>
        <a:p>
          <a:endParaRPr lang="sv-SE"/>
        </a:p>
      </dgm:t>
    </dgm:pt>
    <dgm:pt modelId="{D275129E-C364-4A04-BF40-EA9B37167C5F}">
      <dgm:prSet phldrT="[Text]"/>
      <dgm:spPr/>
      <dgm:t>
        <a:bodyPr/>
        <a:lstStyle/>
        <a:p>
          <a:r>
            <a:rPr lang="sv-SE" dirty="0"/>
            <a:t>Utgår från professionernas behov av ny kunskap.</a:t>
          </a:r>
        </a:p>
      </dgm:t>
    </dgm:pt>
    <dgm:pt modelId="{7FE2D287-15F2-48A7-82B9-C2D25623C7E2}" type="parTrans" cxnId="{0FC138A2-EB22-4CC7-B6BF-0CF95DBDDD89}">
      <dgm:prSet/>
      <dgm:spPr/>
      <dgm:t>
        <a:bodyPr/>
        <a:lstStyle/>
        <a:p>
          <a:endParaRPr lang="sv-SE"/>
        </a:p>
      </dgm:t>
    </dgm:pt>
    <dgm:pt modelId="{9BAE5848-0196-491C-BC27-1987FB4EEEB0}" type="sibTrans" cxnId="{0FC138A2-EB22-4CC7-B6BF-0CF95DBDDD89}">
      <dgm:prSet/>
      <dgm:spPr/>
      <dgm:t>
        <a:bodyPr/>
        <a:lstStyle/>
        <a:p>
          <a:endParaRPr lang="sv-SE"/>
        </a:p>
      </dgm:t>
    </dgm:pt>
    <dgm:pt modelId="{21C7D7D2-465F-4381-8E36-015DD440E787}">
      <dgm:prSet phldrT="[Text]"/>
      <dgm:spPr/>
      <dgm:t>
        <a:bodyPr/>
        <a:lstStyle/>
        <a:p>
          <a:r>
            <a:rPr lang="sv-SE" b="1" dirty="0">
              <a:solidFill>
                <a:schemeClr val="tx1"/>
              </a:solidFill>
            </a:rPr>
            <a:t>Ansvarar för ”frågefångst” - genomförande -spridning av forskning inom  ULF.</a:t>
          </a:r>
        </a:p>
      </dgm:t>
    </dgm:pt>
    <dgm:pt modelId="{EDAEA025-6F05-454B-98F0-C202602DF1D5}" type="parTrans" cxnId="{9E712E61-36B3-4909-BAB0-A48177BF7EF0}">
      <dgm:prSet/>
      <dgm:spPr/>
      <dgm:t>
        <a:bodyPr/>
        <a:lstStyle/>
        <a:p>
          <a:endParaRPr lang="sv-SE"/>
        </a:p>
      </dgm:t>
    </dgm:pt>
    <dgm:pt modelId="{AD06D953-396A-449C-AB50-A3796CB57E3C}" type="sibTrans" cxnId="{9E712E61-36B3-4909-BAB0-A48177BF7EF0}">
      <dgm:prSet/>
      <dgm:spPr/>
      <dgm:t>
        <a:bodyPr/>
        <a:lstStyle/>
        <a:p>
          <a:endParaRPr lang="sv-SE"/>
        </a:p>
      </dgm:t>
    </dgm:pt>
    <dgm:pt modelId="{6E5F734F-E3DE-4492-B8B8-732E5C75D150}">
      <dgm:prSet phldrT="[Text]"/>
      <dgm:spPr/>
      <dgm:t>
        <a:bodyPr/>
        <a:lstStyle/>
        <a:p>
          <a:r>
            <a:rPr lang="sv-SE" b="1" dirty="0"/>
            <a:t>Ansvar</a:t>
          </a:r>
          <a:r>
            <a:rPr lang="sv-SE" dirty="0"/>
            <a:t>: Beslutar om den gemensamma infrastruktur som behövs för forskning inom ULF. Fördelar medel.</a:t>
          </a:r>
        </a:p>
      </dgm:t>
    </dgm:pt>
    <dgm:pt modelId="{DB2010EA-4133-4BD9-B488-7FFBE36DC07F}" type="parTrans" cxnId="{DF406D51-2DB1-41D2-8CFF-D49384B02B90}">
      <dgm:prSet/>
      <dgm:spPr/>
      <dgm:t>
        <a:bodyPr/>
        <a:lstStyle/>
        <a:p>
          <a:endParaRPr lang="sv-SE"/>
        </a:p>
      </dgm:t>
    </dgm:pt>
    <dgm:pt modelId="{1D76EB70-0EF1-4318-AE16-C0DE2AE83A80}" type="sibTrans" cxnId="{DF406D51-2DB1-41D2-8CFF-D49384B02B90}">
      <dgm:prSet/>
      <dgm:spPr/>
      <dgm:t>
        <a:bodyPr/>
        <a:lstStyle/>
        <a:p>
          <a:endParaRPr lang="sv-SE"/>
        </a:p>
      </dgm:t>
    </dgm:pt>
    <dgm:pt modelId="{388872CC-A10D-4C78-A932-0B07CE34036F}">
      <dgm:prSet phldrT="[Text]"/>
      <dgm:spPr/>
      <dgm:t>
        <a:bodyPr/>
        <a:lstStyle/>
        <a:p>
          <a:r>
            <a:rPr lang="sv-SE" dirty="0"/>
            <a:t>Avtal tecknas mellan de som ingår oavsett lokal/regional/nod.</a:t>
          </a:r>
        </a:p>
      </dgm:t>
    </dgm:pt>
    <dgm:pt modelId="{B5CC2510-CFB4-44EB-ABDF-C50E084662EC}" type="parTrans" cxnId="{23B4D401-A3F7-4ABE-B31E-8E7397E7E5D6}">
      <dgm:prSet/>
      <dgm:spPr/>
      <dgm:t>
        <a:bodyPr/>
        <a:lstStyle/>
        <a:p>
          <a:endParaRPr lang="sv-SE"/>
        </a:p>
      </dgm:t>
    </dgm:pt>
    <dgm:pt modelId="{605AC792-8D7A-4812-B288-A8461045F464}" type="sibTrans" cxnId="{23B4D401-A3F7-4ABE-B31E-8E7397E7E5D6}">
      <dgm:prSet/>
      <dgm:spPr/>
      <dgm:t>
        <a:bodyPr/>
        <a:lstStyle/>
        <a:p>
          <a:endParaRPr lang="sv-SE"/>
        </a:p>
      </dgm:t>
    </dgm:pt>
    <dgm:pt modelId="{EBA9D74E-6279-48EB-8F26-E14B96BA43CB}">
      <dgm:prSet phldrT="[Text]"/>
      <dgm:spPr/>
      <dgm:t>
        <a:bodyPr/>
        <a:lstStyle/>
        <a:p>
          <a:r>
            <a:rPr lang="sv-SE" b="1" dirty="0">
              <a:solidFill>
                <a:schemeClr val="tx1"/>
              </a:solidFill>
            </a:rPr>
            <a:t>Tar fram underlag till noden. Utgör därmed en viktig ”referens/basgrupp” till ledamöter i noden. </a:t>
          </a:r>
        </a:p>
      </dgm:t>
    </dgm:pt>
    <dgm:pt modelId="{17A1CFF5-1009-4351-997D-9C5DBF928D23}" type="parTrans" cxnId="{E0CC207C-9540-46D8-98DA-CB667AD29887}">
      <dgm:prSet/>
      <dgm:spPr/>
      <dgm:t>
        <a:bodyPr/>
        <a:lstStyle/>
        <a:p>
          <a:endParaRPr lang="sv-SE"/>
        </a:p>
      </dgm:t>
    </dgm:pt>
    <dgm:pt modelId="{20A15832-FEFA-4020-82D2-6B2B6FBB3A39}" type="sibTrans" cxnId="{E0CC207C-9540-46D8-98DA-CB667AD29887}">
      <dgm:prSet/>
      <dgm:spPr/>
      <dgm:t>
        <a:bodyPr/>
        <a:lstStyle/>
        <a:p>
          <a:endParaRPr lang="sv-SE"/>
        </a:p>
      </dgm:t>
    </dgm:pt>
    <dgm:pt modelId="{C303CB06-EDCC-4FC1-B114-0BC25E332C29}">
      <dgm:prSet phldrT="[Text]"/>
      <dgm:spPr/>
      <dgm:t>
        <a:bodyPr/>
        <a:lstStyle/>
        <a:p>
          <a:r>
            <a:rPr lang="sv-SE" dirty="0"/>
            <a:t>Tar fram underlag för nationella beslut</a:t>
          </a:r>
        </a:p>
      </dgm:t>
    </dgm:pt>
    <dgm:pt modelId="{47875F86-6A45-452F-B105-1DB25EDF3496}" type="parTrans" cxnId="{CE1582DD-47B6-48E8-AFC3-0C50895D4700}">
      <dgm:prSet/>
      <dgm:spPr/>
      <dgm:t>
        <a:bodyPr/>
        <a:lstStyle/>
        <a:p>
          <a:endParaRPr lang="sv-SE"/>
        </a:p>
      </dgm:t>
    </dgm:pt>
    <dgm:pt modelId="{45AC9F2D-B031-452F-A4D0-00A8CE338B16}" type="sibTrans" cxnId="{CE1582DD-47B6-48E8-AFC3-0C50895D4700}">
      <dgm:prSet/>
      <dgm:spPr/>
      <dgm:t>
        <a:bodyPr/>
        <a:lstStyle/>
        <a:p>
          <a:endParaRPr lang="sv-SE"/>
        </a:p>
      </dgm:t>
    </dgm:pt>
    <dgm:pt modelId="{7358D372-EFB7-4195-B418-A20BB767C2B1}">
      <dgm:prSet phldrT="[Text]"/>
      <dgm:spPr/>
      <dgm:t>
        <a:bodyPr/>
        <a:lstStyle/>
        <a:p>
          <a:r>
            <a:rPr lang="sv-SE" dirty="0"/>
            <a:t>…</a:t>
          </a:r>
        </a:p>
      </dgm:t>
    </dgm:pt>
    <dgm:pt modelId="{9298FD3D-CEDC-41C9-BC89-C6F8814652B0}" type="parTrans" cxnId="{04D9A148-DE0E-44A5-87E5-47C0D349E30E}">
      <dgm:prSet/>
      <dgm:spPr/>
      <dgm:t>
        <a:bodyPr/>
        <a:lstStyle/>
        <a:p>
          <a:endParaRPr lang="sv-SE"/>
        </a:p>
      </dgm:t>
    </dgm:pt>
    <dgm:pt modelId="{E42688D2-2A94-4C6C-BE36-66DEC0DB8181}" type="sibTrans" cxnId="{04D9A148-DE0E-44A5-87E5-47C0D349E30E}">
      <dgm:prSet/>
      <dgm:spPr/>
      <dgm:t>
        <a:bodyPr/>
        <a:lstStyle/>
        <a:p>
          <a:endParaRPr lang="sv-SE"/>
        </a:p>
      </dgm:t>
    </dgm:pt>
    <dgm:pt modelId="{B92C2285-2933-4B06-AAF2-18466402FA55}">
      <dgm:prSet phldrT="[Text]"/>
      <dgm:spPr/>
      <dgm:t>
        <a:bodyPr/>
        <a:lstStyle/>
        <a:p>
          <a:r>
            <a:rPr lang="sv-SE" dirty="0"/>
            <a:t>…</a:t>
          </a:r>
        </a:p>
      </dgm:t>
    </dgm:pt>
    <dgm:pt modelId="{F7FD986B-E61D-414A-8251-1EE1893EA556}" type="parTrans" cxnId="{0C1B5510-4755-4820-B5CD-3B0715F334E8}">
      <dgm:prSet/>
      <dgm:spPr/>
      <dgm:t>
        <a:bodyPr/>
        <a:lstStyle/>
        <a:p>
          <a:endParaRPr lang="sv-SE"/>
        </a:p>
      </dgm:t>
    </dgm:pt>
    <dgm:pt modelId="{679F6702-AF71-414F-8909-49211128E58A}" type="sibTrans" cxnId="{0C1B5510-4755-4820-B5CD-3B0715F334E8}">
      <dgm:prSet/>
      <dgm:spPr/>
      <dgm:t>
        <a:bodyPr/>
        <a:lstStyle/>
        <a:p>
          <a:endParaRPr lang="sv-SE"/>
        </a:p>
      </dgm:t>
    </dgm:pt>
    <dgm:pt modelId="{95B67422-64C0-4548-97D7-8AC9D0D867B1}" type="pres">
      <dgm:prSet presAssocID="{16D1BF8C-C3E2-49AF-9F34-69D969BC8D6B}" presName="linearFlow" presStyleCnt="0">
        <dgm:presLayoutVars>
          <dgm:dir/>
          <dgm:animLvl val="lvl"/>
          <dgm:resizeHandles val="exact"/>
        </dgm:presLayoutVars>
      </dgm:prSet>
      <dgm:spPr/>
    </dgm:pt>
    <dgm:pt modelId="{6DF3B3CD-BC1E-45BC-BC32-FC3C17490A56}" type="pres">
      <dgm:prSet presAssocID="{FB396CFE-4D38-45D9-A80D-21CC1ABFF351}" presName="composite" presStyleCnt="0"/>
      <dgm:spPr/>
    </dgm:pt>
    <dgm:pt modelId="{C8AEAF54-9950-4D05-BEF2-6DE19C97DB1D}" type="pres">
      <dgm:prSet presAssocID="{FB396CFE-4D38-45D9-A80D-21CC1ABFF35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3C69B97-BAE9-4F48-9EC8-B299AE0932E6}" type="pres">
      <dgm:prSet presAssocID="{FB396CFE-4D38-45D9-A80D-21CC1ABFF351}" presName="parSh" presStyleLbl="node1" presStyleIdx="0" presStyleCnt="3" custLinFactNeighborX="2416" custLinFactNeighborY="-30279"/>
      <dgm:spPr/>
    </dgm:pt>
    <dgm:pt modelId="{0BB55627-4B5D-4A56-8929-7A7F4F170EF4}" type="pres">
      <dgm:prSet presAssocID="{FB396CFE-4D38-45D9-A80D-21CC1ABFF351}" presName="desTx" presStyleLbl="fgAcc1" presStyleIdx="0" presStyleCnt="3">
        <dgm:presLayoutVars>
          <dgm:bulletEnabled val="1"/>
        </dgm:presLayoutVars>
      </dgm:prSet>
      <dgm:spPr/>
    </dgm:pt>
    <dgm:pt modelId="{31707F8B-B841-4495-AC71-A02D821F0C68}" type="pres">
      <dgm:prSet presAssocID="{024880F7-13C8-4872-A7F5-D637A5583D69}" presName="sibTrans" presStyleLbl="sibTrans2D1" presStyleIdx="0" presStyleCnt="2"/>
      <dgm:spPr/>
    </dgm:pt>
    <dgm:pt modelId="{257926A2-A792-4ECA-9E85-85E4675468DA}" type="pres">
      <dgm:prSet presAssocID="{024880F7-13C8-4872-A7F5-D637A5583D69}" presName="connTx" presStyleLbl="sibTrans2D1" presStyleIdx="0" presStyleCnt="2"/>
      <dgm:spPr/>
    </dgm:pt>
    <dgm:pt modelId="{88F8990B-D807-4F98-8554-924E0C85F37B}" type="pres">
      <dgm:prSet presAssocID="{082D1B13-6EE6-4DB3-8770-53434B62153F}" presName="composite" presStyleCnt="0"/>
      <dgm:spPr/>
    </dgm:pt>
    <dgm:pt modelId="{EF867670-0DB6-4444-863E-30D715976FD4}" type="pres">
      <dgm:prSet presAssocID="{082D1B13-6EE6-4DB3-8770-53434B62153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DEB1995-DA55-4B41-A2F8-8AFEB2E9CD38}" type="pres">
      <dgm:prSet presAssocID="{082D1B13-6EE6-4DB3-8770-53434B62153F}" presName="parSh" presStyleLbl="node1" presStyleIdx="1" presStyleCnt="3" custLinFactNeighborX="-1087" custLinFactNeighborY="-27461"/>
      <dgm:spPr/>
    </dgm:pt>
    <dgm:pt modelId="{2C28EF05-D2BB-4D82-8A7B-1B1F4D65061B}" type="pres">
      <dgm:prSet presAssocID="{082D1B13-6EE6-4DB3-8770-53434B62153F}" presName="desTx" presStyleLbl="fgAcc1" presStyleIdx="1" presStyleCnt="3">
        <dgm:presLayoutVars>
          <dgm:bulletEnabled val="1"/>
        </dgm:presLayoutVars>
      </dgm:prSet>
      <dgm:spPr/>
    </dgm:pt>
    <dgm:pt modelId="{B8F6B6BB-5217-4989-9639-B66AE83F8F74}" type="pres">
      <dgm:prSet presAssocID="{4F9DC58F-B334-4006-8D4B-D0FAA400ED3F}" presName="sibTrans" presStyleLbl="sibTrans2D1" presStyleIdx="1" presStyleCnt="2"/>
      <dgm:spPr/>
    </dgm:pt>
    <dgm:pt modelId="{EEF9EB49-04E0-4AB7-A5C9-A8F81404B0D6}" type="pres">
      <dgm:prSet presAssocID="{4F9DC58F-B334-4006-8D4B-D0FAA400ED3F}" presName="connTx" presStyleLbl="sibTrans2D1" presStyleIdx="1" presStyleCnt="2"/>
      <dgm:spPr/>
    </dgm:pt>
    <dgm:pt modelId="{B74676A1-DBE5-4C88-847C-F7B543357195}" type="pres">
      <dgm:prSet presAssocID="{F580CEA2-843C-4E33-B3E7-A6176613B3C9}" presName="composite" presStyleCnt="0"/>
      <dgm:spPr/>
    </dgm:pt>
    <dgm:pt modelId="{4BCBD3BE-86A3-451B-8BEC-FCAF5515D72D}" type="pres">
      <dgm:prSet presAssocID="{F580CEA2-843C-4E33-B3E7-A6176613B3C9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32E8F546-4FB4-4EAB-B8ED-BB932F8A2292}" type="pres">
      <dgm:prSet presAssocID="{F580CEA2-843C-4E33-B3E7-A6176613B3C9}" presName="parSh" presStyleLbl="node1" presStyleIdx="2" presStyleCnt="3"/>
      <dgm:spPr/>
    </dgm:pt>
    <dgm:pt modelId="{CB1FD140-D4A9-4EC2-958A-AF1D71965C64}" type="pres">
      <dgm:prSet presAssocID="{F580CEA2-843C-4E33-B3E7-A6176613B3C9}" presName="desTx" presStyleLbl="fgAcc1" presStyleIdx="2" presStyleCnt="3">
        <dgm:presLayoutVars>
          <dgm:bulletEnabled val="1"/>
        </dgm:presLayoutVars>
      </dgm:prSet>
      <dgm:spPr/>
    </dgm:pt>
  </dgm:ptLst>
  <dgm:cxnLst>
    <dgm:cxn modelId="{23B4D401-A3F7-4ABE-B31E-8E7397E7E5D6}" srcId="{F580CEA2-843C-4E33-B3E7-A6176613B3C9}" destId="{388872CC-A10D-4C78-A932-0B07CE34036F}" srcOrd="1" destOrd="0" parTransId="{B5CC2510-CFB4-44EB-ABDF-C50E084662EC}" sibTransId="{605AC792-8D7A-4812-B288-A8461045F464}"/>
    <dgm:cxn modelId="{53CD3904-37B7-452A-9DBB-D2810D834290}" type="presOf" srcId="{16D1BF8C-C3E2-49AF-9F34-69D969BC8D6B}" destId="{95B67422-64C0-4548-97D7-8AC9D0D867B1}" srcOrd="0" destOrd="0" presId="urn:microsoft.com/office/officeart/2005/8/layout/process3"/>
    <dgm:cxn modelId="{B4EE170C-B7EB-4DD0-BD4C-9267482F9E51}" type="presOf" srcId="{C303CB06-EDCC-4FC1-B114-0BC25E332C29}" destId="{0BB55627-4B5D-4A56-8929-7A7F4F170EF4}" srcOrd="0" destOrd="2" presId="urn:microsoft.com/office/officeart/2005/8/layout/process3"/>
    <dgm:cxn modelId="{D2D6540E-6482-4777-BE4C-E7835F3F7051}" type="presOf" srcId="{4F9DC58F-B334-4006-8D4B-D0FAA400ED3F}" destId="{EEF9EB49-04E0-4AB7-A5C9-A8F81404B0D6}" srcOrd="1" destOrd="0" presId="urn:microsoft.com/office/officeart/2005/8/layout/process3"/>
    <dgm:cxn modelId="{0C1B5510-4755-4820-B5CD-3B0715F334E8}" srcId="{F580CEA2-843C-4E33-B3E7-A6176613B3C9}" destId="{B92C2285-2933-4B06-AAF2-18466402FA55}" srcOrd="3" destOrd="0" parTransId="{F7FD986B-E61D-414A-8251-1EE1893EA556}" sibTransId="{679F6702-AF71-414F-8909-49211128E58A}"/>
    <dgm:cxn modelId="{0A452613-E52F-4C2B-9ADC-D9401D5D4F41}" srcId="{FB396CFE-4D38-45D9-A80D-21CC1ABFF351}" destId="{D7A17C52-A48D-4DAA-A318-48051FCC9844}" srcOrd="0" destOrd="0" parTransId="{4597182D-DDDC-46C4-AC3A-DBE958210AB3}" sibTransId="{F91FE088-7AE3-443D-87E3-EE2480BD7CA9}"/>
    <dgm:cxn modelId="{559CDC1A-2ABD-4C25-B70B-8D8FF46768B0}" type="presOf" srcId="{D7A17C52-A48D-4DAA-A318-48051FCC9844}" destId="{0BB55627-4B5D-4A56-8929-7A7F4F170EF4}" srcOrd="0" destOrd="0" presId="urn:microsoft.com/office/officeart/2005/8/layout/process3"/>
    <dgm:cxn modelId="{1F5EC41C-9C9B-48C6-A748-D52D719D86EF}" type="presOf" srcId="{D275129E-C364-4A04-BF40-EA9B37167C5F}" destId="{CB1FD140-D4A9-4EC2-958A-AF1D71965C64}" srcOrd="0" destOrd="0" presId="urn:microsoft.com/office/officeart/2005/8/layout/process3"/>
    <dgm:cxn modelId="{05E75A1F-1D4E-40F6-980B-03CF380C7421}" type="presOf" srcId="{B92C2285-2933-4B06-AAF2-18466402FA55}" destId="{CB1FD140-D4A9-4EC2-958A-AF1D71965C64}" srcOrd="0" destOrd="3" presId="urn:microsoft.com/office/officeart/2005/8/layout/process3"/>
    <dgm:cxn modelId="{F75FE625-E6B4-4983-8582-A8BFF02E691A}" type="presOf" srcId="{FB396CFE-4D38-45D9-A80D-21CC1ABFF351}" destId="{C8AEAF54-9950-4D05-BEF2-6DE19C97DB1D}" srcOrd="0" destOrd="0" presId="urn:microsoft.com/office/officeart/2005/8/layout/process3"/>
    <dgm:cxn modelId="{8D825C28-D0E0-4033-B2B6-476DEDF5FDAF}" srcId="{16D1BF8C-C3E2-49AF-9F34-69D969BC8D6B}" destId="{FB396CFE-4D38-45D9-A80D-21CC1ABFF351}" srcOrd="0" destOrd="0" parTransId="{DB4CC302-A4CA-45E4-9F23-437E8137C199}" sibTransId="{024880F7-13C8-4872-A7F5-D637A5583D69}"/>
    <dgm:cxn modelId="{917EF240-73EB-4EDF-B4CC-432BBC45CADA}" type="presOf" srcId="{082D1B13-6EE6-4DB3-8770-53434B62153F}" destId="{5DEB1995-DA55-4B41-A2F8-8AFEB2E9CD38}" srcOrd="1" destOrd="0" presId="urn:microsoft.com/office/officeart/2005/8/layout/process3"/>
    <dgm:cxn modelId="{0768395B-956F-4E4D-B515-FC3068BC176C}" type="presOf" srcId="{388872CC-A10D-4C78-A932-0B07CE34036F}" destId="{CB1FD140-D4A9-4EC2-958A-AF1D71965C64}" srcOrd="0" destOrd="1" presId="urn:microsoft.com/office/officeart/2005/8/layout/process3"/>
    <dgm:cxn modelId="{9E712E61-36B3-4909-BAB0-A48177BF7EF0}" srcId="{082D1B13-6EE6-4DB3-8770-53434B62153F}" destId="{21C7D7D2-465F-4381-8E36-015DD440E787}" srcOrd="1" destOrd="0" parTransId="{EDAEA025-6F05-454B-98F0-C202602DF1D5}" sibTransId="{AD06D953-396A-449C-AB50-A3796CB57E3C}"/>
    <dgm:cxn modelId="{CF571A43-72E2-46F2-A0CF-BB583F41DCE4}" type="presOf" srcId="{F580CEA2-843C-4E33-B3E7-A6176613B3C9}" destId="{32E8F546-4FB4-4EAB-B8ED-BB932F8A2292}" srcOrd="1" destOrd="0" presId="urn:microsoft.com/office/officeart/2005/8/layout/process3"/>
    <dgm:cxn modelId="{04D9A148-DE0E-44A5-87E5-47C0D349E30E}" srcId="{F580CEA2-843C-4E33-B3E7-A6176613B3C9}" destId="{7358D372-EFB7-4195-B418-A20BB767C2B1}" srcOrd="2" destOrd="0" parTransId="{9298FD3D-CEDC-41C9-BC89-C6F8814652B0}" sibTransId="{E42688D2-2A94-4C6C-BE36-66DEC0DB8181}"/>
    <dgm:cxn modelId="{DE0BDC48-A86E-4858-BBBD-E12338740F28}" type="presOf" srcId="{024880F7-13C8-4872-A7F5-D637A5583D69}" destId="{257926A2-A792-4ECA-9E85-85E4675468DA}" srcOrd="1" destOrd="0" presId="urn:microsoft.com/office/officeart/2005/8/layout/process3"/>
    <dgm:cxn modelId="{5C6E254C-DAFB-4F7E-95AC-FC0874C4C52E}" type="presOf" srcId="{7358D372-EFB7-4195-B418-A20BB767C2B1}" destId="{CB1FD140-D4A9-4EC2-958A-AF1D71965C64}" srcOrd="0" destOrd="2" presId="urn:microsoft.com/office/officeart/2005/8/layout/process3"/>
    <dgm:cxn modelId="{0A784A51-45FA-4C41-9710-D3F7E68A369A}" type="presOf" srcId="{EBA9D74E-6279-48EB-8F26-E14B96BA43CB}" destId="{2C28EF05-D2BB-4D82-8A7B-1B1F4D65061B}" srcOrd="0" destOrd="2" presId="urn:microsoft.com/office/officeart/2005/8/layout/process3"/>
    <dgm:cxn modelId="{DF406D51-2DB1-41D2-8CFF-D49384B02B90}" srcId="{FB396CFE-4D38-45D9-A80D-21CC1ABFF351}" destId="{6E5F734F-E3DE-4492-B8B8-732E5C75D150}" srcOrd="1" destOrd="0" parTransId="{DB2010EA-4133-4BD9-B488-7FFBE36DC07F}" sibTransId="{1D76EB70-0EF1-4318-AE16-C0DE2AE83A80}"/>
    <dgm:cxn modelId="{1B7AF579-90B3-475D-847D-77E42A79E823}" type="presOf" srcId="{082D1B13-6EE6-4DB3-8770-53434B62153F}" destId="{EF867670-0DB6-4444-863E-30D715976FD4}" srcOrd="0" destOrd="0" presId="urn:microsoft.com/office/officeart/2005/8/layout/process3"/>
    <dgm:cxn modelId="{E0CC207C-9540-46D8-98DA-CB667AD29887}" srcId="{082D1B13-6EE6-4DB3-8770-53434B62153F}" destId="{EBA9D74E-6279-48EB-8F26-E14B96BA43CB}" srcOrd="2" destOrd="0" parTransId="{17A1CFF5-1009-4351-997D-9C5DBF928D23}" sibTransId="{20A15832-FEFA-4020-82D2-6B2B6FBB3A39}"/>
    <dgm:cxn modelId="{10F34787-DEB9-470E-A8CD-4BA784BAA428}" srcId="{16D1BF8C-C3E2-49AF-9F34-69D969BC8D6B}" destId="{082D1B13-6EE6-4DB3-8770-53434B62153F}" srcOrd="1" destOrd="0" parTransId="{6C043DE9-B5BF-4ADA-A7E1-5A94EF8336B5}" sibTransId="{4F9DC58F-B334-4006-8D4B-D0FAA400ED3F}"/>
    <dgm:cxn modelId="{B20B2397-64B8-4C93-B4DE-B5778B4222F9}" srcId="{16D1BF8C-C3E2-49AF-9F34-69D969BC8D6B}" destId="{F580CEA2-843C-4E33-B3E7-A6176613B3C9}" srcOrd="2" destOrd="0" parTransId="{B87A7B16-29E5-40F4-A1D2-13BBD9EE1FBE}" sibTransId="{1EF96BC5-7113-4183-8645-E185BD5ECB80}"/>
    <dgm:cxn modelId="{9CBAFC9A-0ED8-43ED-98C4-05227D902841}" type="presOf" srcId="{6E5F734F-E3DE-4492-B8B8-732E5C75D150}" destId="{0BB55627-4B5D-4A56-8929-7A7F4F170EF4}" srcOrd="0" destOrd="1" presId="urn:microsoft.com/office/officeart/2005/8/layout/process3"/>
    <dgm:cxn modelId="{32900C9F-94F1-4B84-9D85-37ED0E792F6F}" type="presOf" srcId="{FB396CFE-4D38-45D9-A80D-21CC1ABFF351}" destId="{03C69B97-BAE9-4F48-9EC8-B299AE0932E6}" srcOrd="1" destOrd="0" presId="urn:microsoft.com/office/officeart/2005/8/layout/process3"/>
    <dgm:cxn modelId="{7AA2AA9F-1214-47FE-9D17-F6E01F7D5E50}" srcId="{082D1B13-6EE6-4DB3-8770-53434B62153F}" destId="{002DD2E1-1668-466F-BAD6-BA041E08A9CC}" srcOrd="0" destOrd="0" parTransId="{877212BE-BAB9-4905-878E-F158FA815D09}" sibTransId="{601FAE92-AD11-4069-8B2B-F650EC4FE422}"/>
    <dgm:cxn modelId="{0FC138A2-EB22-4CC7-B6BF-0CF95DBDDD89}" srcId="{F580CEA2-843C-4E33-B3E7-A6176613B3C9}" destId="{D275129E-C364-4A04-BF40-EA9B37167C5F}" srcOrd="0" destOrd="0" parTransId="{7FE2D287-15F2-48A7-82B9-C2D25623C7E2}" sibTransId="{9BAE5848-0196-491C-BC27-1987FB4EEEB0}"/>
    <dgm:cxn modelId="{6816E0A5-B219-4FDD-B0F8-48F786DF9ED7}" type="presOf" srcId="{F580CEA2-843C-4E33-B3E7-A6176613B3C9}" destId="{4BCBD3BE-86A3-451B-8BEC-FCAF5515D72D}" srcOrd="0" destOrd="0" presId="urn:microsoft.com/office/officeart/2005/8/layout/process3"/>
    <dgm:cxn modelId="{1E8C0BA9-D19F-48A7-82F9-C9BDA202067A}" type="presOf" srcId="{4F9DC58F-B334-4006-8D4B-D0FAA400ED3F}" destId="{B8F6B6BB-5217-4989-9639-B66AE83F8F74}" srcOrd="0" destOrd="0" presId="urn:microsoft.com/office/officeart/2005/8/layout/process3"/>
    <dgm:cxn modelId="{0A7132B5-0272-4E5E-8906-24019AD14E1B}" type="presOf" srcId="{024880F7-13C8-4872-A7F5-D637A5583D69}" destId="{31707F8B-B841-4495-AC71-A02D821F0C68}" srcOrd="0" destOrd="0" presId="urn:microsoft.com/office/officeart/2005/8/layout/process3"/>
    <dgm:cxn modelId="{CE1582DD-47B6-48E8-AFC3-0C50895D4700}" srcId="{FB396CFE-4D38-45D9-A80D-21CC1ABFF351}" destId="{C303CB06-EDCC-4FC1-B114-0BC25E332C29}" srcOrd="2" destOrd="0" parTransId="{47875F86-6A45-452F-B105-1DB25EDF3496}" sibTransId="{45AC9F2D-B031-452F-A4D0-00A8CE338B16}"/>
    <dgm:cxn modelId="{58EEB2EF-8E4F-406C-A9BF-4F0C3856004B}" type="presOf" srcId="{21C7D7D2-465F-4381-8E36-015DD440E787}" destId="{2C28EF05-D2BB-4D82-8A7B-1B1F4D65061B}" srcOrd="0" destOrd="1" presId="urn:microsoft.com/office/officeart/2005/8/layout/process3"/>
    <dgm:cxn modelId="{404CBEF9-0F17-4B71-BC12-703F592DE5EF}" type="presOf" srcId="{002DD2E1-1668-466F-BAD6-BA041E08A9CC}" destId="{2C28EF05-D2BB-4D82-8A7B-1B1F4D65061B}" srcOrd="0" destOrd="0" presId="urn:microsoft.com/office/officeart/2005/8/layout/process3"/>
    <dgm:cxn modelId="{ECB6C603-26E3-486C-9193-1A0B7CDCB1DE}" type="presParOf" srcId="{95B67422-64C0-4548-97D7-8AC9D0D867B1}" destId="{6DF3B3CD-BC1E-45BC-BC32-FC3C17490A56}" srcOrd="0" destOrd="0" presId="urn:microsoft.com/office/officeart/2005/8/layout/process3"/>
    <dgm:cxn modelId="{6D9D3657-CF94-473C-8346-8978F80E42D0}" type="presParOf" srcId="{6DF3B3CD-BC1E-45BC-BC32-FC3C17490A56}" destId="{C8AEAF54-9950-4D05-BEF2-6DE19C97DB1D}" srcOrd="0" destOrd="0" presId="urn:microsoft.com/office/officeart/2005/8/layout/process3"/>
    <dgm:cxn modelId="{ABF3C266-7D82-4C83-A7CA-AB19F058FFF8}" type="presParOf" srcId="{6DF3B3CD-BC1E-45BC-BC32-FC3C17490A56}" destId="{03C69B97-BAE9-4F48-9EC8-B299AE0932E6}" srcOrd="1" destOrd="0" presId="urn:microsoft.com/office/officeart/2005/8/layout/process3"/>
    <dgm:cxn modelId="{15F9439A-E3B2-4920-BBED-2478AB26D18E}" type="presParOf" srcId="{6DF3B3CD-BC1E-45BC-BC32-FC3C17490A56}" destId="{0BB55627-4B5D-4A56-8929-7A7F4F170EF4}" srcOrd="2" destOrd="0" presId="urn:microsoft.com/office/officeart/2005/8/layout/process3"/>
    <dgm:cxn modelId="{B395C542-4A40-4920-A0D5-C889C1993BD5}" type="presParOf" srcId="{95B67422-64C0-4548-97D7-8AC9D0D867B1}" destId="{31707F8B-B841-4495-AC71-A02D821F0C68}" srcOrd="1" destOrd="0" presId="urn:microsoft.com/office/officeart/2005/8/layout/process3"/>
    <dgm:cxn modelId="{300D7956-FAC4-4EB6-B74F-AB82EFED68E8}" type="presParOf" srcId="{31707F8B-B841-4495-AC71-A02D821F0C68}" destId="{257926A2-A792-4ECA-9E85-85E4675468DA}" srcOrd="0" destOrd="0" presId="urn:microsoft.com/office/officeart/2005/8/layout/process3"/>
    <dgm:cxn modelId="{CA58B0D9-A1F4-420F-9B2C-8EF3F130E54B}" type="presParOf" srcId="{95B67422-64C0-4548-97D7-8AC9D0D867B1}" destId="{88F8990B-D807-4F98-8554-924E0C85F37B}" srcOrd="2" destOrd="0" presId="urn:microsoft.com/office/officeart/2005/8/layout/process3"/>
    <dgm:cxn modelId="{13B29BF0-9F45-4A04-825F-63FF622CEB21}" type="presParOf" srcId="{88F8990B-D807-4F98-8554-924E0C85F37B}" destId="{EF867670-0DB6-4444-863E-30D715976FD4}" srcOrd="0" destOrd="0" presId="urn:microsoft.com/office/officeart/2005/8/layout/process3"/>
    <dgm:cxn modelId="{228E6E0C-D43D-4225-BC1B-A2784605285E}" type="presParOf" srcId="{88F8990B-D807-4F98-8554-924E0C85F37B}" destId="{5DEB1995-DA55-4B41-A2F8-8AFEB2E9CD38}" srcOrd="1" destOrd="0" presId="urn:microsoft.com/office/officeart/2005/8/layout/process3"/>
    <dgm:cxn modelId="{04FF96D8-4254-4CF1-B5B9-06BA3BA65CE9}" type="presParOf" srcId="{88F8990B-D807-4F98-8554-924E0C85F37B}" destId="{2C28EF05-D2BB-4D82-8A7B-1B1F4D65061B}" srcOrd="2" destOrd="0" presId="urn:microsoft.com/office/officeart/2005/8/layout/process3"/>
    <dgm:cxn modelId="{26A46549-B6AF-44F2-A9B9-CD502275CF37}" type="presParOf" srcId="{95B67422-64C0-4548-97D7-8AC9D0D867B1}" destId="{B8F6B6BB-5217-4989-9639-B66AE83F8F74}" srcOrd="3" destOrd="0" presId="urn:microsoft.com/office/officeart/2005/8/layout/process3"/>
    <dgm:cxn modelId="{0B0260E7-CC17-4A2B-8E37-394E133E3375}" type="presParOf" srcId="{B8F6B6BB-5217-4989-9639-B66AE83F8F74}" destId="{EEF9EB49-04E0-4AB7-A5C9-A8F81404B0D6}" srcOrd="0" destOrd="0" presId="urn:microsoft.com/office/officeart/2005/8/layout/process3"/>
    <dgm:cxn modelId="{DB9E84B1-4F6D-4C8B-A2C8-CD1E7B4247B9}" type="presParOf" srcId="{95B67422-64C0-4548-97D7-8AC9D0D867B1}" destId="{B74676A1-DBE5-4C88-847C-F7B543357195}" srcOrd="4" destOrd="0" presId="urn:microsoft.com/office/officeart/2005/8/layout/process3"/>
    <dgm:cxn modelId="{4EFFBBD7-C255-4CFA-9BF3-55C4213E70B9}" type="presParOf" srcId="{B74676A1-DBE5-4C88-847C-F7B543357195}" destId="{4BCBD3BE-86A3-451B-8BEC-FCAF5515D72D}" srcOrd="0" destOrd="0" presId="urn:microsoft.com/office/officeart/2005/8/layout/process3"/>
    <dgm:cxn modelId="{1A97B648-2B74-451F-BEA8-15F79E54B3D1}" type="presParOf" srcId="{B74676A1-DBE5-4C88-847C-F7B543357195}" destId="{32E8F546-4FB4-4EAB-B8ED-BB932F8A2292}" srcOrd="1" destOrd="0" presId="urn:microsoft.com/office/officeart/2005/8/layout/process3"/>
    <dgm:cxn modelId="{4C48B3F1-ACC1-423D-836D-5D596D309E31}" type="presParOf" srcId="{B74676A1-DBE5-4C88-847C-F7B543357195}" destId="{CB1FD140-D4A9-4EC2-958A-AF1D71965C6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C69B97-BAE9-4F48-9EC8-B299AE0932E6}">
      <dsp:nvSpPr>
        <dsp:cNvPr id="0" name=""/>
        <dsp:cNvSpPr/>
      </dsp:nvSpPr>
      <dsp:spPr>
        <a:xfrm>
          <a:off x="62683" y="23161"/>
          <a:ext cx="2378024" cy="129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5 Noder- ledningsgrupper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(4 ggr /år) 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INFRASTRUKTUR</a:t>
          </a:r>
        </a:p>
      </dsp:txBody>
      <dsp:txXfrm>
        <a:off x="62683" y="23161"/>
        <a:ext cx="2378024" cy="861083"/>
      </dsp:txXfrm>
    </dsp:sp>
    <dsp:sp modelId="{0BB55627-4B5D-4A56-8929-7A7F4F170EF4}">
      <dsp:nvSpPr>
        <dsp:cNvPr id="0" name=""/>
        <dsp:cNvSpPr/>
      </dsp:nvSpPr>
      <dsp:spPr>
        <a:xfrm>
          <a:off x="492295" y="1275335"/>
          <a:ext cx="2378024" cy="2661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Lärosäten &amp; skolhuvudmän undertecknar avtalet och sitter i ledningsgruppen.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b="1" kern="1200" dirty="0"/>
            <a:t>Ansvar</a:t>
          </a:r>
          <a:r>
            <a:rPr lang="sv-SE" sz="1300" kern="1200" dirty="0"/>
            <a:t>: Beslutar om den gemensamma infrastruktur som behövs för forskning inom ULF. Fördelar medel.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Tar fram underlag för nationella beslut</a:t>
          </a:r>
        </a:p>
      </dsp:txBody>
      <dsp:txXfrm>
        <a:off x="561945" y="1344985"/>
        <a:ext cx="2238724" cy="2522450"/>
      </dsp:txXfrm>
    </dsp:sp>
    <dsp:sp modelId="{31707F8B-B841-4495-AC71-A02D821F0C68}">
      <dsp:nvSpPr>
        <dsp:cNvPr id="0" name=""/>
        <dsp:cNvSpPr/>
      </dsp:nvSpPr>
      <dsp:spPr>
        <a:xfrm rot="33485">
          <a:off x="2780365" y="176070"/>
          <a:ext cx="720143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 dirty="0"/>
        </a:p>
      </dsp:txBody>
      <dsp:txXfrm>
        <a:off x="2780369" y="293617"/>
        <a:ext cx="542525" cy="355235"/>
      </dsp:txXfrm>
    </dsp:sp>
    <dsp:sp modelId="{5DEB1995-DA55-4B41-A2F8-8AFEB2E9CD38}">
      <dsp:nvSpPr>
        <dsp:cNvPr id="0" name=""/>
        <dsp:cNvSpPr/>
      </dsp:nvSpPr>
      <dsp:spPr>
        <a:xfrm>
          <a:off x="3799405" y="59559"/>
          <a:ext cx="2378024" cy="129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27 Lokala/regionala grupper (x ggr /år)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FRÅN AX TILL LIMPA</a:t>
          </a:r>
        </a:p>
      </dsp:txBody>
      <dsp:txXfrm>
        <a:off x="3799405" y="59559"/>
        <a:ext cx="2378024" cy="861083"/>
      </dsp:txXfrm>
    </dsp:sp>
    <dsp:sp modelId="{2C28EF05-D2BB-4D82-8A7B-1B1F4D65061B}">
      <dsp:nvSpPr>
        <dsp:cNvPr id="0" name=""/>
        <dsp:cNvSpPr/>
      </dsp:nvSpPr>
      <dsp:spPr>
        <a:xfrm>
          <a:off x="4312320" y="1275335"/>
          <a:ext cx="2378024" cy="2661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b="1" kern="1200" dirty="0">
              <a:solidFill>
                <a:schemeClr val="tx1"/>
              </a:solidFill>
            </a:rPr>
            <a:t>Sammansättning avgörs lokalt/regionalt.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b="1" kern="1200" dirty="0">
              <a:solidFill>
                <a:schemeClr val="tx1"/>
              </a:solidFill>
            </a:rPr>
            <a:t>Ansvarar för ”frågefångst” - genomförande -spridning av forskning inom  ULF.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b="1" kern="1200" dirty="0">
              <a:solidFill>
                <a:schemeClr val="tx1"/>
              </a:solidFill>
            </a:rPr>
            <a:t>Tar fram underlag till noden. Utgör därmed en viktig ”referens/basgrupp” till ledamöter i noden. </a:t>
          </a:r>
        </a:p>
      </dsp:txBody>
      <dsp:txXfrm>
        <a:off x="4381970" y="1344985"/>
        <a:ext cx="2238724" cy="2522450"/>
      </dsp:txXfrm>
    </dsp:sp>
    <dsp:sp modelId="{B8F6B6BB-5217-4989-9639-B66AE83F8F74}">
      <dsp:nvSpPr>
        <dsp:cNvPr id="0" name=""/>
        <dsp:cNvSpPr/>
      </dsp:nvSpPr>
      <dsp:spPr>
        <a:xfrm rot="316158">
          <a:off x="6542742" y="373448"/>
          <a:ext cx="781261" cy="5920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1000" kern="1200"/>
        </a:p>
      </dsp:txBody>
      <dsp:txXfrm>
        <a:off x="6543117" y="483704"/>
        <a:ext cx="603643" cy="355235"/>
      </dsp:txXfrm>
    </dsp:sp>
    <dsp:sp modelId="{32E8F546-4FB4-4EAB-B8ED-BB932F8A2292}">
      <dsp:nvSpPr>
        <dsp:cNvPr id="0" name=""/>
        <dsp:cNvSpPr/>
      </dsp:nvSpPr>
      <dsp:spPr>
        <a:xfrm>
          <a:off x="7645279" y="414252"/>
          <a:ext cx="2378024" cy="12916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Specifik samverkan: infrastruktur -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300" b="1" kern="1200" dirty="0">
              <a:solidFill>
                <a:schemeClr val="tx1"/>
              </a:solidFill>
            </a:rPr>
            <a:t>Forskningsprojekt </a:t>
          </a:r>
        </a:p>
      </dsp:txBody>
      <dsp:txXfrm>
        <a:off x="7645279" y="414252"/>
        <a:ext cx="2378024" cy="861083"/>
      </dsp:txXfrm>
    </dsp:sp>
    <dsp:sp modelId="{CB1FD140-D4A9-4EC2-958A-AF1D71965C64}">
      <dsp:nvSpPr>
        <dsp:cNvPr id="0" name=""/>
        <dsp:cNvSpPr/>
      </dsp:nvSpPr>
      <dsp:spPr>
        <a:xfrm>
          <a:off x="8132345" y="1275335"/>
          <a:ext cx="2378024" cy="26617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Utgår från professionernas behov av ny kunskap.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Avtal tecknas mellan de som ingår oavsett lokal/regional/nod.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…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v-SE" sz="1300" kern="1200" dirty="0"/>
            <a:t>…</a:t>
          </a:r>
        </a:p>
      </dsp:txBody>
      <dsp:txXfrm>
        <a:off x="8201995" y="1344985"/>
        <a:ext cx="2238724" cy="2522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A78D9B-D75C-4035-93A7-A7FE9CC8DE33}" type="datetimeFigureOut">
              <a:rPr lang="sv-SE" smtClean="0"/>
              <a:t>2024-02-28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E8C7C-6977-4366-AECF-229D746022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26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dirty="0"/>
              <a:t>Alla ska inte forska men alla ska ha en </a:t>
            </a:r>
            <a:r>
              <a:rPr lang="sv-SE" altLang="sv-SE" dirty="0" err="1"/>
              <a:t>forskningslitteracitet</a:t>
            </a:r>
            <a:r>
              <a:rPr lang="sv-SE" altLang="sv-SE" dirty="0"/>
              <a:t> och flera ska vara involverade i forskning/empiriinsamling/analysdiskussioner etc.</a:t>
            </a:r>
          </a:p>
        </p:txBody>
      </p:sp>
      <p:sp>
        <p:nvSpPr>
          <p:cNvPr id="5222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6EA78C-0595-43AD-A64A-9379A54A2D0B}" type="slidenum">
              <a:rPr lang="sv-SE" altLang="sv-SE"/>
              <a:pPr>
                <a:spcBef>
                  <a:spcPct val="0"/>
                </a:spcBef>
              </a:pPr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66023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</a:t>
            </a:r>
            <a:r>
              <a:rPr lang="sv-SE" baseline="0" dirty="0"/>
              <a:t> försöker förstå processen med hjälp av van </a:t>
            </a:r>
            <a:r>
              <a:rPr lang="sv-SE" baseline="0" dirty="0" err="1"/>
              <a:t>der</a:t>
            </a:r>
            <a:r>
              <a:rPr lang="sv-SE" baseline="0" dirty="0"/>
              <a:t> </a:t>
            </a:r>
            <a:r>
              <a:rPr lang="sv-SE" baseline="0" dirty="0" err="1"/>
              <a:t>Ven´s</a:t>
            </a:r>
            <a:r>
              <a:rPr lang="sv-SE" baseline="0" dirty="0"/>
              <a:t> modell över </a:t>
            </a:r>
            <a:r>
              <a:rPr lang="sv-SE" baseline="0" dirty="0" err="1"/>
              <a:t>engaged</a:t>
            </a:r>
            <a:r>
              <a:rPr lang="sv-SE" baseline="0" dirty="0"/>
              <a:t> </a:t>
            </a:r>
            <a:r>
              <a:rPr lang="sv-SE" baseline="0" dirty="0" err="1"/>
              <a:t>scholarship</a:t>
            </a:r>
            <a:r>
              <a:rPr lang="sv-SE" baseline="0" dirty="0"/>
              <a:t>. </a:t>
            </a:r>
          </a:p>
          <a:p>
            <a:r>
              <a:rPr lang="sv-SE" dirty="0"/>
              <a:t>”</a:t>
            </a:r>
            <a:r>
              <a:rPr lang="sv-SE" dirty="0" err="1"/>
              <a:t>Engaged</a:t>
            </a:r>
            <a:r>
              <a:rPr lang="sv-SE" dirty="0"/>
              <a:t> </a:t>
            </a:r>
            <a:r>
              <a:rPr lang="sv-SE" dirty="0" err="1"/>
              <a:t>scholarship</a:t>
            </a:r>
            <a:r>
              <a:rPr lang="sv-SE" dirty="0"/>
              <a:t>” som bygger på att forskare engagerar sig i olika samhälleliga angelägenheter.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Innebär ett sätt att studera komplexa problem med och för</a:t>
            </a:r>
            <a:r>
              <a:rPr lang="sv-S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praktiker och andra intressenter. </a:t>
            </a:r>
          </a:p>
          <a:p>
            <a:endParaRPr lang="sv-SE" dirty="0"/>
          </a:p>
          <a:p>
            <a:r>
              <a:rPr lang="sv-SE" dirty="0"/>
              <a:t>Menar att det går</a:t>
            </a:r>
            <a:r>
              <a:rPr lang="sv-SE" baseline="0" dirty="0"/>
              <a:t> att starta i vilken del som helst, beroende på vad utgångspunkten är. Viktigt att använda lika mycket tid och kraft åt de olika delarna. </a:t>
            </a:r>
          </a:p>
          <a:p>
            <a:r>
              <a:rPr lang="sv-SE" baseline="0" dirty="0"/>
              <a:t>Vilka som ska delta i de olika delarna beror på vilket problem/forskningsfråga som är i fokus.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D494B-D698-4712-84CA-FF7E8087F7F7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14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214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46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373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683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161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19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39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69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99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2/28/2024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5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2/28/2024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6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lisabet.nihlfors@edu.uu.se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favtal.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6C321DA-1EDE-3E4B-8B73-6477B2C6D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C13524B-3A91-1E40-840D-09EDE65E0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85">
              <a:extLst>
                <a:ext uri="{FF2B5EF4-FFF2-40B4-BE49-F238E27FC236}">
                  <a16:creationId xmlns:a16="http://schemas.microsoft.com/office/drawing/2014/main" id="{E03B804C-EF61-0141-A6AB-D81EDA5A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86">
              <a:extLst>
                <a:ext uri="{FF2B5EF4-FFF2-40B4-BE49-F238E27FC236}">
                  <a16:creationId xmlns:a16="http://schemas.microsoft.com/office/drawing/2014/main" id="{CAB80ED1-EE7D-3843-9750-C6C8C5F8EC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8BCD1EDB-B320-594D-86D1-7A73424B2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 88">
              <a:extLst>
                <a:ext uri="{FF2B5EF4-FFF2-40B4-BE49-F238E27FC236}">
                  <a16:creationId xmlns:a16="http://schemas.microsoft.com/office/drawing/2014/main" id="{A6B97414-A09F-8647-823F-295A0FEF5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89">
              <a:extLst>
                <a:ext uri="{FF2B5EF4-FFF2-40B4-BE49-F238E27FC236}">
                  <a16:creationId xmlns:a16="http://schemas.microsoft.com/office/drawing/2014/main" id="{BA92AD33-EF27-124E-AF6E-9BA5401EC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98">
              <a:extLst>
                <a:ext uri="{FF2B5EF4-FFF2-40B4-BE49-F238E27FC236}">
                  <a16:creationId xmlns:a16="http://schemas.microsoft.com/office/drawing/2014/main" id="{24B8C792-BD2C-6D48-93EE-D615EF38F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742507A1-171E-735A-9BE1-DB086D294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86648" y="768334"/>
            <a:ext cx="4025901" cy="2866405"/>
          </a:xfrm>
        </p:spPr>
        <p:txBody>
          <a:bodyPr>
            <a:normAutofit/>
          </a:bodyPr>
          <a:lstStyle/>
          <a:p>
            <a:r>
              <a:rPr lang="sv-SE" sz="5400"/>
              <a:t>ULF – från vision till verklighet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DDFD60-291E-4C47-D95C-5BD8710DE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6650" y="4283239"/>
            <a:ext cx="4025900" cy="147517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700" dirty="0"/>
              <a:t>Sundsvall 29 februari 2024</a:t>
            </a:r>
          </a:p>
          <a:p>
            <a:pPr>
              <a:lnSpc>
                <a:spcPct val="90000"/>
              </a:lnSpc>
            </a:pPr>
            <a:endParaRPr lang="sv-SE" sz="1700" dirty="0"/>
          </a:p>
          <a:p>
            <a:pPr>
              <a:lnSpc>
                <a:spcPct val="90000"/>
              </a:lnSpc>
            </a:pPr>
            <a:r>
              <a:rPr lang="sv-SE" sz="1700" dirty="0"/>
              <a:t>Elisabet Nihlfors, ständig sekreterare</a:t>
            </a:r>
          </a:p>
        </p:txBody>
      </p:sp>
      <p:pic>
        <p:nvPicPr>
          <p:cNvPr id="5" name="Picture 4" descr="Arkitekt kub hus">
            <a:extLst>
              <a:ext uri="{FF2B5EF4-FFF2-40B4-BE49-F238E27FC236}">
                <a16:creationId xmlns:a16="http://schemas.microsoft.com/office/drawing/2014/main" id="{EE07139B-1D40-66D7-E264-2C333A416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62" r="14461" b="-1"/>
          <a:stretch/>
        </p:blipFill>
        <p:spPr>
          <a:xfrm>
            <a:off x="1" y="1"/>
            <a:ext cx="6914058" cy="6857999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86649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3114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lar som pekar mot ljus">
            <a:extLst>
              <a:ext uri="{FF2B5EF4-FFF2-40B4-BE49-F238E27FC236}">
                <a16:creationId xmlns:a16="http://schemas.microsoft.com/office/drawing/2014/main" id="{D94F3767-098E-0EC3-B0C2-843FEDDA9A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b="1573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8F0E2616-CBE3-44A3-B654-4689D25FB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3" y="591344"/>
            <a:ext cx="3460293" cy="5585619"/>
          </a:xfrm>
        </p:spPr>
        <p:txBody>
          <a:bodyPr>
            <a:normAutofit/>
          </a:bodyPr>
          <a:lstStyle/>
          <a:p>
            <a:r>
              <a:rPr lang="sv-SE" sz="4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strategier för skolutveckling</a:t>
            </a:r>
            <a:br>
              <a:rPr lang="sv-SE" sz="4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t.ex. </a:t>
            </a:r>
            <a:r>
              <a:rPr lang="sv-S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Stigler</a:t>
            </a:r>
            <a:r>
              <a:rPr lang="sv-S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sv-S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Hierbert</a:t>
            </a:r>
            <a:endParaRPr lang="sv-SE" sz="41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10FD22F-E75A-4691-847C-DA164AA05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0">
              <a:spcAft>
                <a:spcPts val="0"/>
              </a:spcAft>
            </a:pP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 utveckla skolan genom reformer där skolutveckling förväntas komma till stånd genom implementering av centralt framtagna reformer vilket ofta stöter på motstånd bland lärare </a:t>
            </a:r>
          </a:p>
          <a:p>
            <a:pPr lvl="0">
              <a:spcAft>
                <a:spcPts val="0"/>
              </a:spcAft>
            </a:pPr>
            <a:endParaRPr lang="sv-S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0"/>
              </a:spcAft>
              <a:buNone/>
            </a:pP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 /eller</a:t>
            </a: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sv-SE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</a:pPr>
            <a:r>
              <a:rPr lang="sv-SE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 ett lärarägt utvecklingsarbete sker där skolutveckling snarare drivs underifrån lokalt och i små steg</a:t>
            </a:r>
          </a:p>
          <a:p>
            <a:endParaRPr lang="sv-SE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881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1600200" y="741364"/>
            <a:ext cx="8991600" cy="5964237"/>
            <a:chOff x="96" y="467"/>
            <a:chExt cx="5664" cy="3757"/>
          </a:xfrm>
        </p:grpSpPr>
        <p:grpSp>
          <p:nvGrpSpPr>
            <p:cNvPr id="51220" name="Group 3"/>
            <p:cNvGrpSpPr>
              <a:grpSpLocks/>
            </p:cNvGrpSpPr>
            <p:nvPr/>
          </p:nvGrpSpPr>
          <p:grpSpPr bwMode="auto">
            <a:xfrm>
              <a:off x="96" y="467"/>
              <a:ext cx="5664" cy="3757"/>
              <a:chOff x="96" y="467"/>
              <a:chExt cx="5664" cy="3757"/>
            </a:xfrm>
          </p:grpSpPr>
          <p:pic>
            <p:nvPicPr>
              <p:cNvPr id="51224" name="Picture 4" descr="j007873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3264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1225" name="Group 5"/>
              <p:cNvGrpSpPr>
                <a:grpSpLocks/>
              </p:cNvGrpSpPr>
              <p:nvPr/>
            </p:nvGrpSpPr>
            <p:grpSpPr bwMode="auto">
              <a:xfrm>
                <a:off x="96" y="768"/>
                <a:ext cx="5664" cy="3456"/>
                <a:chOff x="96" y="1104"/>
                <a:chExt cx="5616" cy="3120"/>
              </a:xfrm>
            </p:grpSpPr>
            <p:sp>
              <p:nvSpPr>
                <p:cNvPr id="51240" name="Rectangle 6"/>
                <p:cNvSpPr>
                  <a:spLocks noChangeArrowheads="1"/>
                </p:cNvSpPr>
                <p:nvPr/>
              </p:nvSpPr>
              <p:spPr bwMode="auto">
                <a:xfrm>
                  <a:off x="96" y="3600"/>
                  <a:ext cx="5616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1" name="Rectangle 7"/>
                <p:cNvSpPr>
                  <a:spLocks noChangeArrowheads="1"/>
                </p:cNvSpPr>
                <p:nvPr/>
              </p:nvSpPr>
              <p:spPr bwMode="auto">
                <a:xfrm>
                  <a:off x="2857" y="1104"/>
                  <a:ext cx="2855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2" name="Rectangle 8"/>
                <p:cNvSpPr>
                  <a:spLocks noChangeArrowheads="1"/>
                </p:cNvSpPr>
                <p:nvPr/>
              </p:nvSpPr>
              <p:spPr bwMode="auto">
                <a:xfrm>
                  <a:off x="2155" y="1728"/>
                  <a:ext cx="3557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3" name="Rectangle 9"/>
                <p:cNvSpPr>
                  <a:spLocks noChangeArrowheads="1"/>
                </p:cNvSpPr>
                <p:nvPr/>
              </p:nvSpPr>
              <p:spPr bwMode="auto">
                <a:xfrm>
                  <a:off x="1453" y="2352"/>
                  <a:ext cx="4259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4" name="Rectangle 10"/>
                <p:cNvSpPr>
                  <a:spLocks noChangeArrowheads="1"/>
                </p:cNvSpPr>
                <p:nvPr/>
              </p:nvSpPr>
              <p:spPr bwMode="auto">
                <a:xfrm>
                  <a:off x="798" y="2976"/>
                  <a:ext cx="4914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5" name="Rectangle 11"/>
                <p:cNvSpPr>
                  <a:spLocks noChangeArrowheads="1"/>
                </p:cNvSpPr>
                <p:nvPr/>
              </p:nvSpPr>
              <p:spPr bwMode="auto">
                <a:xfrm>
                  <a:off x="96" y="3600"/>
                  <a:ext cx="655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6" name="Rectangle 12"/>
                <p:cNvSpPr>
                  <a:spLocks noChangeArrowheads="1"/>
                </p:cNvSpPr>
                <p:nvPr/>
              </p:nvSpPr>
              <p:spPr bwMode="auto">
                <a:xfrm>
                  <a:off x="2717" y="1104"/>
                  <a:ext cx="655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7" name="Rectangle 13"/>
                <p:cNvSpPr>
                  <a:spLocks noChangeArrowheads="1"/>
                </p:cNvSpPr>
                <p:nvPr/>
              </p:nvSpPr>
              <p:spPr bwMode="auto">
                <a:xfrm>
                  <a:off x="2062" y="1728"/>
                  <a:ext cx="655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8" name="Rectangle 14"/>
                <p:cNvSpPr>
                  <a:spLocks noChangeArrowheads="1"/>
                </p:cNvSpPr>
                <p:nvPr/>
              </p:nvSpPr>
              <p:spPr bwMode="auto">
                <a:xfrm>
                  <a:off x="1406" y="2352"/>
                  <a:ext cx="656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51249" name="Rectangle 15"/>
                <p:cNvSpPr>
                  <a:spLocks noChangeArrowheads="1"/>
                </p:cNvSpPr>
                <p:nvPr/>
              </p:nvSpPr>
              <p:spPr bwMode="auto">
                <a:xfrm>
                  <a:off x="751" y="2976"/>
                  <a:ext cx="655" cy="62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rgbClr val="0BD0D9"/>
                    </a:buClr>
                    <a:buSzPct val="95000"/>
                    <a:buFont typeface="Wingdings 2" panose="05020102010507070707" pitchFamily="18" charset="2"/>
                    <a:buChar char=""/>
                    <a:defRPr sz="26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1"/>
                    </a:buClr>
                    <a:buSzPct val="85000"/>
                    <a:buFont typeface="Wingdings 2" panose="05020102010507070707" pitchFamily="18" charset="2"/>
                    <a:buChar char=""/>
                    <a:defRPr sz="24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 2" panose="05020102010507070707" pitchFamily="18" charset="2"/>
                    <a:buChar char=""/>
                    <a:defRPr sz="21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0BD0D9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10CF9B"/>
                    </a:buClr>
                    <a:buSzPct val="65000"/>
                    <a:buFont typeface="Wingdings 2" panose="05020102010507070707" pitchFamily="18" charset="2"/>
                    <a:buChar char=""/>
                    <a:defRPr sz="2000">
                      <a:solidFill>
                        <a:schemeClr val="tx1"/>
                      </a:solidFill>
                      <a:latin typeface="Constantia" panose="02030602050306030303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1800">
                    <a:latin typeface="Calibri" panose="020F0502020204030204" pitchFamily="34" charset="0"/>
                  </a:endParaRPr>
                </a:p>
              </p:txBody>
            </p:sp>
          </p:grpSp>
          <p:pic>
            <p:nvPicPr>
              <p:cNvPr id="51226" name="Picture 16" descr="j007879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792" b="-3796"/>
              <a:stretch>
                <a:fillRect/>
              </a:stretch>
            </p:blipFill>
            <p:spPr bwMode="auto">
              <a:xfrm>
                <a:off x="2448" y="1104"/>
                <a:ext cx="21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7" name="Picture 17" descr="j007875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363"/>
              <a:stretch>
                <a:fillRect/>
              </a:stretch>
            </p:blipFill>
            <p:spPr bwMode="auto">
              <a:xfrm>
                <a:off x="2784" y="467"/>
                <a:ext cx="414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8" name="Picture 18" descr="j0078747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2160"/>
                <a:ext cx="164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29" name="Picture 19" descr="j007862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" y="3168"/>
                <a:ext cx="12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0" name="Picture 20" descr="j007880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8" y="1920"/>
                <a:ext cx="444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1" name="Picture 21" descr="klattra kopiera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3" y="2664"/>
                <a:ext cx="393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2" name="Picture 22" descr="j007875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84" y="1872"/>
                <a:ext cx="16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3" name="Picture 23" descr="j007862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3168"/>
                <a:ext cx="12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4" name="Picture 24" descr="j007879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792" b="-3796"/>
              <a:stretch>
                <a:fillRect/>
              </a:stretch>
            </p:blipFill>
            <p:spPr bwMode="auto">
              <a:xfrm>
                <a:off x="576" y="3168"/>
                <a:ext cx="210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5" name="Picture 25" descr="j007862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00" y="2496"/>
                <a:ext cx="12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6" name="Picture 26" descr="j007873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" y="3264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7" name="Picture 27" descr="j007873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1" y="2544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8" name="Picture 28" descr="j007873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1" y="1872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239" name="Picture 29" descr="j0078625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" y="1200"/>
                <a:ext cx="95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1221" name="Picture 30" descr="j007875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3216"/>
              <a:ext cx="20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2" name="Picture 31" descr="j007879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12"/>
              <a:ext cx="417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3" name="Picture 32" descr="j00787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168"/>
              <a:ext cx="139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305" name="Text Box 33"/>
          <p:cNvSpPr txBox="1">
            <a:spLocks noChangeArrowheads="1"/>
          </p:cNvSpPr>
          <p:nvPr/>
        </p:nvSpPr>
        <p:spPr bwMode="auto">
          <a:xfrm>
            <a:off x="2514600" y="5803900"/>
            <a:ext cx="266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Bygga det pedagogiska arbetet på kunskap och beprövad erfarenhet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06" name="Text Box 34"/>
          <p:cNvSpPr txBox="1">
            <a:spLocks noChangeArrowheads="1"/>
          </p:cNvSpPr>
          <p:nvPr/>
        </p:nvSpPr>
        <p:spPr bwMode="auto">
          <a:xfrm>
            <a:off x="5257800" y="5715001"/>
            <a:ext cx="335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Känna till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Förkovra sig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Delta i formulerande av frågeställningar t ex i examensarbeten </a:t>
            </a:r>
          </a:p>
        </p:txBody>
      </p:sp>
      <p:sp>
        <p:nvSpPr>
          <p:cNvPr id="54307" name="Text Box 35"/>
          <p:cNvSpPr txBox="1">
            <a:spLocks noChangeArrowheads="1"/>
          </p:cNvSpPr>
          <p:nvPr/>
        </p:nvSpPr>
        <p:spPr bwMode="auto">
          <a:xfrm>
            <a:off x="8534400" y="5822950"/>
            <a:ext cx="2057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Skapa klimat och arbetsorganisation som ger möjligheter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08" name="Text Box 36"/>
          <p:cNvSpPr txBox="1">
            <a:spLocks noChangeArrowheads="1"/>
          </p:cNvSpPr>
          <p:nvPr/>
        </p:nvSpPr>
        <p:spPr bwMode="auto">
          <a:xfrm>
            <a:off x="3733800" y="4495801"/>
            <a:ext cx="2209800" cy="108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Bedriva egen fördjupning,</a:t>
            </a:r>
            <a:br>
              <a:rPr lang="sv-SE" altLang="sv-SE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Beforska sin vardag</a:t>
            </a:r>
            <a:br>
              <a:rPr lang="sv-SE" altLang="sv-SE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Aktionsforskning</a:t>
            </a:r>
            <a:br>
              <a:rPr lang="sv-SE" altLang="sv-SE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Etnografisk ansats</a:t>
            </a:r>
            <a:br>
              <a:rPr lang="sv-SE" altLang="sv-SE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PBS, kulturanalys</a:t>
            </a:r>
            <a:r>
              <a:rPr lang="sv-SE" altLang="sv-SE" sz="13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09" name="Text Box 37"/>
          <p:cNvSpPr txBox="1">
            <a:spLocks noChangeArrowheads="1"/>
          </p:cNvSpPr>
          <p:nvPr/>
        </p:nvSpPr>
        <p:spPr bwMode="auto">
          <a:xfrm>
            <a:off x="5867400" y="4648200"/>
            <a:ext cx="2819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Läsa/tillämpa kunskaper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Delta i högskoleseminarier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Handledning Q i förskolan</a:t>
            </a:r>
            <a:r>
              <a:rPr lang="sv-SE" altLang="sv-SE" sz="160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4310" name="Text Box 38"/>
          <p:cNvSpPr txBox="1">
            <a:spLocks noChangeArrowheads="1"/>
          </p:cNvSpPr>
          <p:nvPr/>
        </p:nvSpPr>
        <p:spPr bwMode="auto">
          <a:xfrm>
            <a:off x="8458200" y="4572001"/>
            <a:ext cx="2209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Ge tid inom arbetstidens ram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Flera som deltar vid</a:t>
            </a:r>
            <a:b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samma enhet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1" name="Text Box 39"/>
          <p:cNvSpPr txBox="1">
            <a:spLocks noChangeArrowheads="1"/>
          </p:cNvSpPr>
          <p:nvPr/>
        </p:nvSpPr>
        <p:spPr bwMode="auto">
          <a:xfrm>
            <a:off x="4419600" y="3505201"/>
            <a:ext cx="2438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Delta i forskningsprojekt som bedrivs på den egna enheten</a:t>
            </a:r>
            <a:br>
              <a:rPr lang="sv-SE" altLang="sv-SE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PBS, att erövra frirummet</a:t>
            </a:r>
            <a:br>
              <a:rPr lang="sv-SE" altLang="sv-SE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Aktionsforskning </a:t>
            </a:r>
          </a:p>
        </p:txBody>
      </p:sp>
      <p:sp>
        <p:nvSpPr>
          <p:cNvPr id="54312" name="Text Box 40"/>
          <p:cNvSpPr txBox="1">
            <a:spLocks noChangeArrowheads="1"/>
          </p:cNvSpPr>
          <p:nvPr/>
        </p:nvSpPr>
        <p:spPr bwMode="auto">
          <a:xfrm>
            <a:off x="6705600" y="3581401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”Forskar-för-skola” Forskarförberedande kurser</a:t>
            </a:r>
            <a:br>
              <a:rPr lang="sv-SE" altLang="sv-SE" sz="13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Systematisera sin vardag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3" name="Text Box 41"/>
          <p:cNvSpPr txBox="1">
            <a:spLocks noChangeArrowheads="1"/>
          </p:cNvSpPr>
          <p:nvPr/>
        </p:nvSpPr>
        <p:spPr bwMode="auto">
          <a:xfrm>
            <a:off x="8839200" y="3505201"/>
            <a:ext cx="1828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300">
                <a:latin typeface="Calibri" panose="020F0502020204030204" pitchFamily="34" charset="0"/>
                <a:cs typeface="Arial" panose="020B0604020202020204" pitchFamily="34" charset="0"/>
              </a:rPr>
              <a:t>Gemensamma problemformuleringar på arbetsplatsen som någon får fördjupa</a:t>
            </a:r>
            <a:r>
              <a:rPr lang="sv-SE" altLang="sv-SE" sz="13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4" name="Text Box 42"/>
          <p:cNvSpPr txBox="1">
            <a:spLocks noChangeArrowheads="1"/>
          </p:cNvSpPr>
          <p:nvPr/>
        </p:nvSpPr>
        <p:spPr bwMode="auto">
          <a:xfrm>
            <a:off x="5562600" y="2514600"/>
            <a:ext cx="20574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Forska/kunskapsbilda utifrån egen erfarenhet.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Tillämpad forskning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5" name="Text Box 43"/>
          <p:cNvSpPr txBox="1">
            <a:spLocks noChangeArrowheads="1"/>
          </p:cNvSpPr>
          <p:nvPr/>
        </p:nvSpPr>
        <p:spPr bwMode="auto">
          <a:xfrm>
            <a:off x="7696200" y="2514600"/>
            <a:ext cx="1143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Delta i forskarskola t ex CUL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6" name="Text Box 44"/>
          <p:cNvSpPr txBox="1">
            <a:spLocks noChangeArrowheads="1"/>
          </p:cNvSpPr>
          <p:nvPr/>
        </p:nvSpPr>
        <p:spPr bwMode="auto">
          <a:xfrm>
            <a:off x="8915400" y="2514600"/>
            <a:ext cx="175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Del av arbetstid avsatt för forskning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Sprida kunskap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7" name="Text Box 45"/>
          <p:cNvSpPr txBox="1">
            <a:spLocks noChangeArrowheads="1"/>
          </p:cNvSpPr>
          <p:nvPr/>
        </p:nvSpPr>
        <p:spPr bwMode="auto">
          <a:xfrm>
            <a:off x="6324600" y="1403350"/>
            <a:ext cx="1447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Forskning/kunskapsbildning/</a:t>
            </a:r>
            <a:br>
              <a:rPr lang="sv-SE" altLang="sv-SE" sz="1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grundforskning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8" name="Text Box 46"/>
          <p:cNvSpPr txBox="1">
            <a:spLocks noChangeArrowheads="1"/>
          </p:cNvSpPr>
          <p:nvPr/>
        </p:nvSpPr>
        <p:spPr bwMode="auto">
          <a:xfrm>
            <a:off x="7696200" y="1371600"/>
            <a:ext cx="175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Delta i forskarutbildning på högskolans villkor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4319" name="Text Box 47"/>
          <p:cNvSpPr txBox="1">
            <a:spLocks noChangeArrowheads="1"/>
          </p:cNvSpPr>
          <p:nvPr/>
        </p:nvSpPr>
        <p:spPr bwMode="auto">
          <a:xfrm>
            <a:off x="9448800" y="1371600"/>
            <a:ext cx="1066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1400">
                <a:latin typeface="Calibri" panose="020F0502020204030204" pitchFamily="34" charset="0"/>
                <a:cs typeface="Arial" panose="020B0604020202020204" pitchFamily="34" charset="0"/>
              </a:rPr>
              <a:t>Tjänstledig för forskning</a:t>
            </a:r>
            <a:r>
              <a:rPr lang="sv-SE" altLang="sv-SE" sz="14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1218" name="Text Box 48"/>
          <p:cNvSpPr txBox="1">
            <a:spLocks noChangeArrowheads="1"/>
          </p:cNvSpPr>
          <p:nvPr/>
        </p:nvSpPr>
        <p:spPr bwMode="auto">
          <a:xfrm>
            <a:off x="6400800" y="228600"/>
            <a:ext cx="365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sv-SE" altLang="sv-SE" sz="2400" dirty="0">
                <a:latin typeface="Times New Roman" panose="02020603050405020304" pitchFamily="18" charset="0"/>
              </a:rPr>
              <a:t>Vad? Hur? Förutsättningar</a:t>
            </a:r>
          </a:p>
        </p:txBody>
      </p:sp>
      <p:pic>
        <p:nvPicPr>
          <p:cNvPr id="51219" name="Picture 49" descr="j00787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38600"/>
            <a:ext cx="31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311B274C-9274-AA0C-7510-B4AC8F54288D}"/>
              </a:ext>
            </a:extLst>
          </p:cNvPr>
          <p:cNvSpPr txBox="1"/>
          <p:nvPr/>
        </p:nvSpPr>
        <p:spPr>
          <a:xfrm>
            <a:off x="1066932" y="1295399"/>
            <a:ext cx="403828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Alla delar behövs!!</a:t>
            </a:r>
          </a:p>
          <a:p>
            <a:r>
              <a:rPr lang="sv-SE" dirty="0"/>
              <a:t>Trappan gjort av Attraktiv Skola Göteborg</a:t>
            </a:r>
          </a:p>
        </p:txBody>
      </p:sp>
    </p:spTree>
    <p:extLst>
      <p:ext uri="{BB962C8B-B14F-4D97-AF65-F5344CB8AC3E}">
        <p14:creationId xmlns:p14="http://schemas.microsoft.com/office/powerpoint/2010/main" val="279430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4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4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4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4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4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4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4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05" grpId="0" autoUpdateAnimBg="0"/>
      <p:bldP spid="54306" grpId="0" autoUpdateAnimBg="0"/>
      <p:bldP spid="54307" grpId="0" autoUpdateAnimBg="0"/>
      <p:bldP spid="54308" grpId="0" autoUpdateAnimBg="0"/>
      <p:bldP spid="54309" grpId="0" autoUpdateAnimBg="0"/>
      <p:bldP spid="54310" grpId="0" autoUpdateAnimBg="0"/>
      <p:bldP spid="54311" grpId="0" autoUpdateAnimBg="0"/>
      <p:bldP spid="54312" grpId="0" autoUpdateAnimBg="0"/>
      <p:bldP spid="54313" grpId="0" autoUpdateAnimBg="0"/>
      <p:bldP spid="54314" grpId="0" autoUpdateAnimBg="0"/>
      <p:bldP spid="54315" grpId="0" autoUpdateAnimBg="0"/>
      <p:bldP spid="54316" grpId="0" autoUpdateAnimBg="0"/>
      <p:bldP spid="54317" grpId="0" autoUpdateAnimBg="0"/>
      <p:bldP spid="54318" grpId="0" autoUpdateAnimBg="0"/>
      <p:bldP spid="54319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ak pilkoppling 10"/>
          <p:cNvCxnSpPr/>
          <p:nvPr/>
        </p:nvCxnSpPr>
        <p:spPr>
          <a:xfrm>
            <a:off x="4754880" y="649224"/>
            <a:ext cx="245973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pilkoppling 11"/>
          <p:cNvCxnSpPr/>
          <p:nvPr/>
        </p:nvCxnSpPr>
        <p:spPr>
          <a:xfrm>
            <a:off x="9089136" y="2377440"/>
            <a:ext cx="0" cy="1875877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pilkoppling 12"/>
          <p:cNvCxnSpPr/>
          <p:nvPr/>
        </p:nvCxnSpPr>
        <p:spPr>
          <a:xfrm flipH="1">
            <a:off x="2833497" y="2305645"/>
            <a:ext cx="9144" cy="194767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pilkoppling 13"/>
          <p:cNvCxnSpPr/>
          <p:nvPr/>
        </p:nvCxnSpPr>
        <p:spPr>
          <a:xfrm>
            <a:off x="4893183" y="5522975"/>
            <a:ext cx="2459736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ruta 19"/>
          <p:cNvSpPr txBox="1"/>
          <p:nvPr/>
        </p:nvSpPr>
        <p:spPr>
          <a:xfrm>
            <a:off x="5152644" y="6581001"/>
            <a:ext cx="20619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Fritt från Van de Ven (2007)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8023860" y="3051202"/>
            <a:ext cx="101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TEORI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4893183" y="816763"/>
            <a:ext cx="179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MODELLER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5221267" y="4942010"/>
            <a:ext cx="177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/>
              <a:t>VERKLIGHET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2952369" y="3094815"/>
            <a:ext cx="157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LÖSNING</a:t>
            </a:r>
          </a:p>
        </p:txBody>
      </p:sp>
      <p:sp>
        <p:nvSpPr>
          <p:cNvPr id="2" name="Vikt hörn 1"/>
          <p:cNvSpPr/>
          <p:nvPr/>
        </p:nvSpPr>
        <p:spPr>
          <a:xfrm rot="2356527">
            <a:off x="4714453" y="2400893"/>
            <a:ext cx="2412573" cy="1907286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/>
          <p:cNvSpPr txBox="1"/>
          <p:nvPr/>
        </p:nvSpPr>
        <p:spPr>
          <a:xfrm>
            <a:off x="5322981" y="2962661"/>
            <a:ext cx="1229869" cy="766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dirty="0"/>
              <a:t>Upprepa </a:t>
            </a:r>
          </a:p>
          <a:p>
            <a:pPr algn="ctr"/>
            <a:r>
              <a:rPr lang="sv-SE" sz="1400" dirty="0"/>
              <a:t>&amp; </a:t>
            </a:r>
          </a:p>
          <a:p>
            <a:pPr algn="ctr"/>
            <a:r>
              <a:rPr lang="sv-SE" sz="1400" dirty="0"/>
              <a:t>anpassa</a:t>
            </a:r>
          </a:p>
        </p:txBody>
      </p:sp>
      <p:sp>
        <p:nvSpPr>
          <p:cNvPr id="4" name="Rektangel 3"/>
          <p:cNvSpPr/>
          <p:nvPr/>
        </p:nvSpPr>
        <p:spPr>
          <a:xfrm>
            <a:off x="8023860" y="92244"/>
            <a:ext cx="4046220" cy="220166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Teoribildning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Utforma, utveckla och rättfärdiga en teori genom abduktion, deduktion och induktion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kunskapsexperter inom relevanta discipliner och funktioner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konversationer med kunskapsexperter från relevanta discipliner och funktioner som har mött problemet likväl som granskning av litteratur.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- validitet</a:t>
            </a:r>
          </a:p>
        </p:txBody>
      </p:sp>
      <p:sp>
        <p:nvSpPr>
          <p:cNvPr id="18" name="Rektangel 17"/>
          <p:cNvSpPr/>
          <p:nvPr/>
        </p:nvSpPr>
        <p:spPr>
          <a:xfrm>
            <a:off x="8023860" y="4507313"/>
            <a:ext cx="4046220" cy="2530796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Problemformulering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Vem, vad, vart, när, varför?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Placera, grunda, diagnostisera och hitta innebörden av problemet – nära och från distans.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de som kan och har erfarenhet av problemet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möten och samtal med människor som har kunskap om problemet likväl som att granska litteratur gällande utbredning av problemet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- relevans</a:t>
            </a:r>
          </a:p>
        </p:txBody>
      </p:sp>
      <p:sp>
        <p:nvSpPr>
          <p:cNvPr id="19" name="Rektangel 18"/>
          <p:cNvSpPr/>
          <p:nvPr/>
        </p:nvSpPr>
        <p:spPr>
          <a:xfrm>
            <a:off x="166878" y="4325233"/>
            <a:ext cx="4055364" cy="239548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Problemlösning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Kommunicera, tolka och förhandla resultat med avsedd publik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avsedd publik för att tolka betydelser och användning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mera komplexa former av kommunikation, som skrivna rapporter och presentationer av kunskapsöverföring. Sedan krävs konversationer gällande olika tolkningar för att förena olika intressen.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- påverkan</a:t>
            </a:r>
          </a:p>
        </p:txBody>
      </p:sp>
      <p:sp>
        <p:nvSpPr>
          <p:cNvPr id="21" name="Rektangel 20"/>
          <p:cNvSpPr/>
          <p:nvPr/>
        </p:nvSpPr>
        <p:spPr>
          <a:xfrm>
            <a:off x="166878" y="92244"/>
            <a:ext cx="3920490" cy="2167473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b="1" dirty="0">
                <a:solidFill>
                  <a:schemeClr val="tx1"/>
                </a:solidFill>
              </a:rPr>
              <a:t>Forskningsdesign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Utveckla variations- eller process modeller för att studera teori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Engagera metodexperter och människor som ger tillgång till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</a:rPr>
              <a:t>Kräver råd från experter inom forskningsmetodik och människor som kan ge tillgång till data likväl som respondenters information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</a:rPr>
              <a:t>Kriterium – sannolikhet</a:t>
            </a:r>
          </a:p>
        </p:txBody>
      </p:sp>
      <p:sp>
        <p:nvSpPr>
          <p:cNvPr id="5" name="textruta 4"/>
          <p:cNvSpPr txBox="1"/>
          <p:nvPr/>
        </p:nvSpPr>
        <p:spPr>
          <a:xfrm rot="18580548">
            <a:off x="4261675" y="2167145"/>
            <a:ext cx="2321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Forskningsdesign</a:t>
            </a:r>
          </a:p>
        </p:txBody>
      </p:sp>
      <p:sp>
        <p:nvSpPr>
          <p:cNvPr id="10" name="textruta 9"/>
          <p:cNvSpPr txBox="1"/>
          <p:nvPr/>
        </p:nvSpPr>
        <p:spPr>
          <a:xfrm rot="2331169">
            <a:off x="5696765" y="2866536"/>
            <a:ext cx="230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Teoribildning</a:t>
            </a:r>
            <a:r>
              <a:rPr lang="sv-SE" dirty="0"/>
              <a:t> </a:t>
            </a:r>
          </a:p>
        </p:txBody>
      </p:sp>
      <p:sp>
        <p:nvSpPr>
          <p:cNvPr id="15" name="textruta 14"/>
          <p:cNvSpPr txBox="1"/>
          <p:nvPr/>
        </p:nvSpPr>
        <p:spPr>
          <a:xfrm rot="18515842">
            <a:off x="5972901" y="3670117"/>
            <a:ext cx="1783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Problemformulering</a:t>
            </a:r>
          </a:p>
        </p:txBody>
      </p:sp>
      <p:sp>
        <p:nvSpPr>
          <p:cNvPr id="16" name="textruta 15"/>
          <p:cNvSpPr txBox="1"/>
          <p:nvPr/>
        </p:nvSpPr>
        <p:spPr>
          <a:xfrm rot="2353457">
            <a:off x="4617551" y="4041376"/>
            <a:ext cx="20711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Problemlösning</a:t>
            </a:r>
          </a:p>
        </p:txBody>
      </p:sp>
      <p:sp>
        <p:nvSpPr>
          <p:cNvPr id="29" name="Högerböjd pil 28"/>
          <p:cNvSpPr/>
          <p:nvPr/>
        </p:nvSpPr>
        <p:spPr>
          <a:xfrm>
            <a:off x="5152644" y="2836777"/>
            <a:ext cx="589409" cy="10824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0" name="Vänsterböjd pil 29"/>
          <p:cNvSpPr/>
          <p:nvPr/>
        </p:nvSpPr>
        <p:spPr>
          <a:xfrm>
            <a:off x="5943781" y="2832388"/>
            <a:ext cx="649424" cy="10868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56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77D276D-CA9B-9446-A765-86D888D1F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61373" y="0"/>
            <a:ext cx="1901686" cy="4677439"/>
            <a:chOff x="10290315" y="0"/>
            <a:chExt cx="1901686" cy="4677439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C0BB80D1-CF6D-BB4F-AD2B-49B975452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C6126A28-C746-C74A-912C-2C303EA36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AB3D858D-21A8-7D4F-8A5B-0CD82902F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24">
              <a:extLst>
                <a:ext uri="{FF2B5EF4-FFF2-40B4-BE49-F238E27FC236}">
                  <a16:creationId xmlns:a16="http://schemas.microsoft.com/office/drawing/2014/main" id="{5335B45B-B169-4047-908E-14D1FEFACE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Rubrik 1">
            <a:extLst>
              <a:ext uri="{FF2B5EF4-FFF2-40B4-BE49-F238E27FC236}">
                <a16:creationId xmlns:a16="http://schemas.microsoft.com/office/drawing/2014/main" id="{88BA0911-E080-B8BE-E1B5-DE99E31CC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70890"/>
            <a:ext cx="3926946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2800"/>
              <a:t>ULF Avtal 2025-2035 Fortsätter bygga…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4F1413-16B9-CE2C-3724-805CD76E1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1" y="2160016"/>
            <a:ext cx="3926946" cy="36012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v-SE" sz="1700"/>
              <a:t>Infrastrukturer som bär över tid (organisation/tid)</a:t>
            </a:r>
          </a:p>
          <a:p>
            <a:pPr marL="0" indent="0">
              <a:lnSpc>
                <a:spcPct val="90000"/>
              </a:lnSpc>
              <a:buNone/>
            </a:pPr>
            <a:endParaRPr lang="sv-SE" sz="1700"/>
          </a:p>
          <a:p>
            <a:pPr>
              <a:lnSpc>
                <a:spcPct val="90000"/>
              </a:lnSpc>
            </a:pPr>
            <a:r>
              <a:rPr lang="sv-SE" sz="1700"/>
              <a:t>Arenor där befintlig kunskap tas tillvara och utvecklas.</a:t>
            </a:r>
          </a:p>
          <a:p>
            <a:pPr marL="0" indent="0">
              <a:lnSpc>
                <a:spcPct val="90000"/>
              </a:lnSpc>
              <a:buNone/>
            </a:pPr>
            <a:endParaRPr lang="sv-SE" sz="1700"/>
          </a:p>
          <a:p>
            <a:pPr>
              <a:lnSpc>
                <a:spcPct val="90000"/>
              </a:lnSpc>
            </a:pPr>
            <a:r>
              <a:rPr lang="sv-SE" sz="1700"/>
              <a:t>Arenor där ny kunskap kan få tid att söka sig olika vägar.</a:t>
            </a:r>
          </a:p>
          <a:p>
            <a:pPr>
              <a:lnSpc>
                <a:spcPct val="90000"/>
              </a:lnSpc>
            </a:pPr>
            <a:endParaRPr lang="sv-SE" sz="1700"/>
          </a:p>
          <a:p>
            <a:pPr>
              <a:lnSpc>
                <a:spcPct val="90000"/>
              </a:lnSpc>
            </a:pPr>
            <a:r>
              <a:rPr lang="sv-SE" sz="1700"/>
              <a:t>Forskning vars resultat efterfrågas!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356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Flygbild av jordbruksmark med landsvägar">
            <a:extLst>
              <a:ext uri="{FF2B5EF4-FFF2-40B4-BE49-F238E27FC236}">
                <a16:creationId xmlns:a16="http://schemas.microsoft.com/office/drawing/2014/main" id="{9D3CCCBA-8F9E-2031-2368-74EBF41305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9" r="16287" b="-2"/>
          <a:stretch/>
        </p:blipFill>
        <p:spPr>
          <a:xfrm>
            <a:off x="5264837" y="1"/>
            <a:ext cx="692716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62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2AB20EDF-0E6B-65DD-69BA-AD9FF4F387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4112" b="983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EF11B9D-802F-4C22-A0F0-00FA5AC26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sv-SE" dirty="0"/>
              <a:t>Simon </a:t>
            </a:r>
            <a:r>
              <a:rPr lang="sv-SE" sz="2000" dirty="0"/>
              <a:t>(1976)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4E7C36-4197-4079-8BCF-A2ED45C8C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central mission of scholars in professional schools is to conduct research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both advances a scientific discipline and enlightens the practice of a profession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9938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82E24-68B6-BEAD-C619-09BCC0B18C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4D3335-B1CD-53FA-37AB-44396E5EC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sv-SE" dirty="0"/>
              <a:t>Tack!</a:t>
            </a:r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E8CFE82F-0D92-B1C4-8D90-404B8F64BC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71" r="1929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BFE4A-7C8A-3284-0AED-4CA28C4C3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sv-SE" sz="2000">
                <a:hlinkClick r:id="rId3"/>
              </a:rPr>
              <a:t>Elisabet.nihlfors@edu.uu.se</a:t>
            </a:r>
            <a:endParaRPr lang="sv-SE" sz="2000"/>
          </a:p>
          <a:p>
            <a:endParaRPr lang="sv-SE" sz="2000"/>
          </a:p>
          <a:p>
            <a:r>
              <a:rPr lang="sv-SE" sz="2000">
                <a:hlinkClick r:id="rId4"/>
              </a:rPr>
              <a:t>www.ulfavtal.se</a:t>
            </a:r>
            <a:r>
              <a:rPr lang="sv-SE" sz="20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239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äxt som växer i en asfaltspricka">
            <a:extLst>
              <a:ext uri="{FF2B5EF4-FFF2-40B4-BE49-F238E27FC236}">
                <a16:creationId xmlns:a16="http://schemas.microsoft.com/office/drawing/2014/main" id="{427143EC-51FB-4E48-FF5B-C987F39534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5000"/>
          </a:blip>
          <a:srcRect t="15730"/>
          <a:stretch/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1F89B8D-1ECF-826D-8F1E-E9DD76A74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sv-SE" sz="3100" dirty="0"/>
              <a:t>Förhållningssättet – det ULF-</a:t>
            </a:r>
            <a:r>
              <a:rPr lang="sv-SE" sz="3100" dirty="0" err="1"/>
              <a:t>iga</a:t>
            </a:r>
            <a:endParaRPr lang="sv-SE" sz="31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1791228-48C3-9356-422F-39FE44AF4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20000"/>
          </a:bodyPr>
          <a:lstStyle/>
          <a:p>
            <a:r>
              <a:rPr lang="sv-SE" sz="2600" dirty="0"/>
              <a:t>Ögonhöjd		Symmetriskt och 					komplementärt</a:t>
            </a:r>
          </a:p>
          <a:p>
            <a:endParaRPr lang="sv-SE" sz="2600" dirty="0"/>
          </a:p>
          <a:p>
            <a:r>
              <a:rPr lang="sv-SE" sz="2600" dirty="0"/>
              <a:t>Finansiering				Staten/Lärosäten/Skolhuvudmän</a:t>
            </a:r>
          </a:p>
          <a:p>
            <a:endParaRPr lang="sv-SE" sz="2600" dirty="0"/>
          </a:p>
          <a:p>
            <a:r>
              <a:rPr lang="sv-SE" sz="2600" dirty="0"/>
              <a:t>Långsiktigt		Uthålligt</a:t>
            </a:r>
          </a:p>
          <a:p>
            <a:endParaRPr lang="sv-SE" sz="2600" dirty="0"/>
          </a:p>
          <a:p>
            <a:r>
              <a:rPr lang="sv-SE" sz="2600" dirty="0"/>
              <a:t>Kvalitet 		I alla led!</a:t>
            </a:r>
          </a:p>
          <a:p>
            <a:endParaRPr lang="sv-SE" sz="2600" dirty="0"/>
          </a:p>
          <a:p>
            <a:r>
              <a:rPr lang="sv-SE" sz="2600" dirty="0"/>
              <a:t>Samverkan		Ta vara på varandras resurser, 			kunskaper &amp; 						kunskapsbehov</a:t>
            </a:r>
          </a:p>
        </p:txBody>
      </p:sp>
    </p:spTree>
    <p:extLst>
      <p:ext uri="{BB962C8B-B14F-4D97-AF65-F5344CB8AC3E}">
        <p14:creationId xmlns:p14="http://schemas.microsoft.com/office/powerpoint/2010/main" val="3005014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B9CA4-2E08-099D-5B40-E6D1750BEE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64C2F2-4776-A588-622F-82EAB19C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332739"/>
            <a:ext cx="7335835" cy="1412933"/>
          </a:xfrm>
        </p:spPr>
        <p:txBody>
          <a:bodyPr>
            <a:normAutofit fontScale="90000"/>
          </a:bodyPr>
          <a:lstStyle/>
          <a:p>
            <a:r>
              <a:rPr lang="sv-SE" b="0" dirty="0"/>
              <a:t>Nationell styrgrupp </a:t>
            </a:r>
            <a:r>
              <a:rPr lang="sv-SE" sz="2800" b="0" dirty="0"/>
              <a:t>14 personer varav 10 även är ledamöter i nodernas ledningsgrupp (4 ggr/år)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01F861DC-9520-6810-5861-FA5D9B51A7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9371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il: vänster-höger 4">
            <a:extLst>
              <a:ext uri="{FF2B5EF4-FFF2-40B4-BE49-F238E27FC236}">
                <a16:creationId xmlns:a16="http://schemas.microsoft.com/office/drawing/2014/main" id="{CCE9EDFA-4240-A550-4F67-B67038DC53A1}"/>
              </a:ext>
            </a:extLst>
          </p:cNvPr>
          <p:cNvSpPr/>
          <p:nvPr/>
        </p:nvSpPr>
        <p:spPr>
          <a:xfrm>
            <a:off x="3278910" y="1967345"/>
            <a:ext cx="1216152" cy="78033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il: vänster-höger 5">
            <a:extLst>
              <a:ext uri="{FF2B5EF4-FFF2-40B4-BE49-F238E27FC236}">
                <a16:creationId xmlns:a16="http://schemas.microsoft.com/office/drawing/2014/main" id="{9A4D3AEE-9FD2-AC90-6FD7-D68AE9369B16}"/>
              </a:ext>
            </a:extLst>
          </p:cNvPr>
          <p:cNvSpPr/>
          <p:nvPr/>
        </p:nvSpPr>
        <p:spPr>
          <a:xfrm>
            <a:off x="7158182" y="1967345"/>
            <a:ext cx="1216152" cy="78033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9899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tt pussel med en röd pusselbit">
            <a:extLst>
              <a:ext uri="{FF2B5EF4-FFF2-40B4-BE49-F238E27FC236}">
                <a16:creationId xmlns:a16="http://schemas.microsoft.com/office/drawing/2014/main" id="{54E6F5E4-0B63-ED22-7B04-CF26212AE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8DC261B-CFEA-4C05-4D00-1CB7D5E5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ULF avtalet Infrastruktur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89F9AA3-31D5-BC42-9B95-3BEB91827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/>
          </a:bodyPr>
          <a:lstStyle/>
          <a:p>
            <a:pPr>
              <a:spcAft>
                <a:spcPts val="800"/>
              </a:spcAft>
            </a:pPr>
            <a:r>
              <a:rPr lang="sv-S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Ledningsgruppen i respektive nod beslutar om infrastrukturen. En infrastruktur kan bestå av en eller flera av nedanstående beståndsdelar: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eller flera </a:t>
            </a:r>
            <a:r>
              <a:rPr lang="sv-SE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gemensamma forskningsmiljöer </a:t>
            </a:r>
            <a:r>
              <a:rPr lang="sv-S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där samtal om praktiknära forskning i samverkan sker regelbundet, och som leds av en eller flera forskningsledare med tid och uppdrag att ansvara för forskningsmiljöerna,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Arenor </a:t>
            </a:r>
            <a:r>
              <a:rPr lang="sv-SE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där initiativ, kunskap och kompetens samt kapacitet kan samordnas, spridas och utvecklas mellan lärosäten och skolhuvudmän och där möten sker mellan yrkesverksamma, forskare och lärarstudenter, </a:t>
            </a: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sz="2400" b="1" i="1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Processer, strukturer och modeller </a:t>
            </a:r>
            <a:r>
              <a:rPr lang="sv-SE" sz="2400" dirty="0">
                <a:effectLst/>
                <a:ea typeface="Calibri" panose="020F0502020204030204" pitchFamily="34" charset="0"/>
                <a:cs typeface="Segoe UI" panose="020B0502040204020203" pitchFamily="34" charset="0"/>
              </a:rPr>
              <a:t>för identifiering av kunskapsbehov och formulering av forskningsfrågor,</a:t>
            </a:r>
            <a:endParaRPr lang="sv-SE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60867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sselbitar">
            <a:extLst>
              <a:ext uri="{FF2B5EF4-FFF2-40B4-BE49-F238E27FC236}">
                <a16:creationId xmlns:a16="http://schemas.microsoft.com/office/drawing/2014/main" id="{DD53FF19-A564-7C7D-8C3A-EF5518D15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4793" b="106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C74D923-0903-70A3-90D7-2DBFE7EF2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/>
              <a:t>Infrastruktur forts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1FCEE2-2197-5FCE-5EBA-D35F05172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olika former av anställningar </a:t>
            </a:r>
            <a:r>
              <a:rPr lang="sv-S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 lektorer som är anställda hos antingen skolhuvudmän eller lärosäte för att dessa ska kunna tjänstgöra hos båda,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riktade insatser för att </a:t>
            </a:r>
            <a:r>
              <a:rPr lang="sv-SE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stödja forskarutbildade </a:t>
            </a:r>
            <a:r>
              <a:rPr lang="sv-S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personer oavsett arbetsgivare (se bilaga 2), 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sv-SE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forskarutbildning och direkt förberedande </a:t>
            </a:r>
            <a:r>
              <a:rPr lang="sv-S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forskarutbildning i samverkan mellan lärosäten och skolhuvudmän. 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v-SE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modeller för </a:t>
            </a:r>
            <a:r>
              <a:rPr lang="sv-S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 tillgängliggöra forskning för yrkesverksamma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2013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BB60D9C-3F1C-4C2E-70A4-B318844A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sv-SE" sz="3200" b="1" dirty="0"/>
              <a:t>ULF ENKÄTEN 6 OMRÅDEN</a:t>
            </a:r>
          </a:p>
        </p:txBody>
      </p:sp>
      <p:pic>
        <p:nvPicPr>
          <p:cNvPr id="5" name="Picture 4" descr="Papperss">
            <a:extLst>
              <a:ext uri="{FF2B5EF4-FFF2-40B4-BE49-F238E27FC236}">
                <a16:creationId xmlns:a16="http://schemas.microsoft.com/office/drawing/2014/main" id="{2A7DEB47-F635-B887-A8DF-BE3A95513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81" r="19285"/>
          <a:stretch/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EB9455-234C-B5F1-F069-B951CC976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sv-SE" sz="2000" dirty="0"/>
              <a:t>Avslutande och/eller pågående forskningsprojekt (</a:t>
            </a:r>
            <a:r>
              <a:rPr lang="sv-SE" sz="2000" i="1" dirty="0"/>
              <a:t>Projekt/Skriftliga publikationer/Andra sätt att sprida resultat</a:t>
            </a:r>
            <a:r>
              <a:rPr lang="sv-SE" sz="2000" dirty="0"/>
              <a:t>)</a:t>
            </a:r>
          </a:p>
          <a:p>
            <a:pPr marL="514350" indent="-514350">
              <a:buAutoNum type="arabicPeriod"/>
            </a:pPr>
            <a:r>
              <a:rPr lang="sv-SE" sz="2000" dirty="0"/>
              <a:t>Forskningsmiljöer/</a:t>
            </a:r>
            <a:r>
              <a:rPr lang="sv-SE" sz="2000" dirty="0" err="1"/>
              <a:t>FOU-miljöer</a:t>
            </a:r>
            <a:r>
              <a:rPr lang="sv-SE" sz="2000" dirty="0"/>
              <a:t> (</a:t>
            </a:r>
            <a:r>
              <a:rPr lang="sv-SE" sz="2000" i="1" dirty="0"/>
              <a:t>Gemensamma/andra arenor/andra miljöer</a:t>
            </a:r>
            <a:r>
              <a:rPr lang="sv-SE" sz="2000" dirty="0"/>
              <a:t>)</a:t>
            </a:r>
          </a:p>
          <a:p>
            <a:pPr marL="514350" indent="-514350">
              <a:buAutoNum type="arabicPeriod"/>
            </a:pPr>
            <a:r>
              <a:rPr lang="sv-SE" sz="2000" dirty="0"/>
              <a:t>Samverkanslektorer o förenade anställningar</a:t>
            </a:r>
          </a:p>
          <a:p>
            <a:pPr marL="514350" indent="-514350">
              <a:buAutoNum type="arabicPeriod"/>
            </a:pPr>
            <a:r>
              <a:rPr lang="sv-SE" sz="2000" dirty="0"/>
              <a:t>Magister/Master – och forskarutbildning</a:t>
            </a:r>
          </a:p>
          <a:p>
            <a:pPr marL="514350" indent="-514350">
              <a:buAutoNum type="arabicPeriod"/>
            </a:pPr>
            <a:r>
              <a:rPr lang="sv-SE" sz="2000" dirty="0"/>
              <a:t>Aktiviteter kopplade till lärarutbildning/lärarstudenter</a:t>
            </a:r>
          </a:p>
          <a:p>
            <a:pPr marL="514350" indent="-514350">
              <a:buAutoNum type="arabicPeriod"/>
            </a:pPr>
            <a:r>
              <a:rPr lang="sv-SE" sz="2000" dirty="0"/>
              <a:t>Övergripande kommentarer</a:t>
            </a:r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1899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3A0CF-B55B-DC25-AD86-5B8D38A8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2"/>
            <a:ext cx="4491821" cy="754034"/>
          </a:xfrm>
        </p:spPr>
        <p:txBody>
          <a:bodyPr anchor="b">
            <a:normAutofit fontScale="90000"/>
          </a:bodyPr>
          <a:lstStyle/>
          <a:p>
            <a:r>
              <a:rPr lang="sv-SE" sz="3200" b="1" dirty="0"/>
              <a:t>OMRÅDE 1 Projekt (ca 400)</a:t>
            </a:r>
          </a:p>
        </p:txBody>
      </p:sp>
      <p:pic>
        <p:nvPicPr>
          <p:cNvPr id="5" name="Picture 4" descr="Kameralins">
            <a:extLst>
              <a:ext uri="{FF2B5EF4-FFF2-40B4-BE49-F238E27FC236}">
                <a16:creationId xmlns:a16="http://schemas.microsoft.com/office/drawing/2014/main" id="{0235D283-B280-1677-60E5-ABDCE2D0C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7" r="32179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B12025-DD11-583C-D382-B3E291F4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005" y="2132734"/>
            <a:ext cx="4491820" cy="4166465"/>
          </a:xfrm>
        </p:spPr>
        <p:txBody>
          <a:bodyPr anchor="t">
            <a:noAutofit/>
          </a:bodyPr>
          <a:lstStyle/>
          <a:p>
            <a:pPr lvl="0"/>
            <a:endParaRPr lang="sv-SE" sz="1800" dirty="0"/>
          </a:p>
          <a:p>
            <a:pPr lvl="0"/>
            <a:r>
              <a:rPr lang="sv-SE" sz="1800" dirty="0"/>
              <a:t>Forskningsprojekt (&gt; 300)</a:t>
            </a:r>
          </a:p>
          <a:p>
            <a:pPr lvl="0"/>
            <a:r>
              <a:rPr lang="sv-SE" sz="1800" dirty="0"/>
              <a:t>Lokala FOU program (&gt; 30)</a:t>
            </a:r>
          </a:p>
          <a:p>
            <a:pPr lvl="0"/>
            <a:r>
              <a:rPr lang="sv-SE" sz="1800" dirty="0"/>
              <a:t>Stimulansmedel/förstudier (&gt;20)</a:t>
            </a:r>
          </a:p>
          <a:p>
            <a:pPr lvl="0"/>
            <a:r>
              <a:rPr lang="sv-SE" sz="1800" dirty="0"/>
              <a:t>Forskningscirklar (ca 15)</a:t>
            </a:r>
          </a:p>
          <a:p>
            <a:pPr lvl="0"/>
            <a:r>
              <a:rPr lang="sv-SE" sz="1800" dirty="0"/>
              <a:t>Didaktiska nätverk (&gt;10)</a:t>
            </a:r>
          </a:p>
          <a:p>
            <a:pPr lvl="0"/>
            <a:r>
              <a:rPr lang="sv-SE" sz="1800" dirty="0"/>
              <a:t>Skapande av forskningsmiljöer inklusive plattform för att dela/sprida (ca 10)</a:t>
            </a:r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05278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F3A0CF-B55B-DC25-AD86-5B8D38A8C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2"/>
            <a:ext cx="4491821" cy="754034"/>
          </a:xfrm>
        </p:spPr>
        <p:txBody>
          <a:bodyPr anchor="b">
            <a:normAutofit fontScale="90000"/>
          </a:bodyPr>
          <a:lstStyle/>
          <a:p>
            <a:r>
              <a:rPr lang="sv-SE" sz="3200" b="1" dirty="0"/>
              <a:t>OMRÅDE 1 Projekt (ca 400)</a:t>
            </a:r>
          </a:p>
        </p:txBody>
      </p:sp>
      <p:pic>
        <p:nvPicPr>
          <p:cNvPr id="5" name="Picture 4" descr="Kameralins">
            <a:extLst>
              <a:ext uri="{FF2B5EF4-FFF2-40B4-BE49-F238E27FC236}">
                <a16:creationId xmlns:a16="http://schemas.microsoft.com/office/drawing/2014/main" id="{0235D283-B280-1677-60E5-ABDCE2D0C4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87" r="32179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FB12025-DD11-583C-D382-B3E291F4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1495425"/>
            <a:ext cx="4491820" cy="5173229"/>
          </a:xfrm>
        </p:spPr>
        <p:txBody>
          <a:bodyPr anchor="t">
            <a:noAutofit/>
          </a:bodyPr>
          <a:lstStyle/>
          <a:p>
            <a:pPr lvl="0"/>
            <a:r>
              <a:rPr lang="sv-SE" sz="1600" dirty="0"/>
              <a:t>Ämnesspecifika inklusive ämnesövergripande didaktiska projekt om undervisning och lärande (&gt; 200)</a:t>
            </a:r>
          </a:p>
          <a:p>
            <a:pPr lvl="0"/>
            <a:r>
              <a:rPr lang="sv-SE" sz="1600" dirty="0"/>
              <a:t>Professionsrelaterade projekt; kollegialt lärande, yrkeskunnande med mera</a:t>
            </a:r>
          </a:p>
          <a:p>
            <a:pPr lvl="0"/>
            <a:r>
              <a:rPr lang="sv-SE" sz="1600" dirty="0"/>
              <a:t>Bedömningsfrågor; inklusive elevers strategier, analysverktyg med mera </a:t>
            </a:r>
          </a:p>
          <a:p>
            <a:pPr lvl="0"/>
            <a:r>
              <a:rPr lang="sv-SE" sz="1600" dirty="0"/>
              <a:t>Digitalisering, AI, fjärrundervisning med mera, ett brett område med olika ingångar</a:t>
            </a:r>
          </a:p>
          <a:p>
            <a:pPr lvl="0"/>
            <a:r>
              <a:rPr lang="sv-SE" sz="1600" dirty="0"/>
              <a:t>Demokrati och Hållbar utveckling, normer och värden med mera </a:t>
            </a:r>
          </a:p>
          <a:p>
            <a:pPr lvl="0"/>
            <a:r>
              <a:rPr lang="sv-SE" sz="1600" dirty="0"/>
              <a:t>Elevers välmående: motivation, mobbning, elevhälsa, frånvaro/närvaro-frågor </a:t>
            </a:r>
          </a:p>
          <a:p>
            <a:pPr lvl="0"/>
            <a:r>
              <a:rPr lang="sv-SE" sz="1600" dirty="0"/>
              <a:t>Ledarskap, från klassrum, 1:e lärare till rektorer samt styrning och ledningsfrågor inklusive kvalitetsarbete på vetenskaplig grund med mera </a:t>
            </a:r>
          </a:p>
          <a:p>
            <a:pPr lvl="0"/>
            <a:r>
              <a:rPr lang="sv-SE" sz="1600" dirty="0"/>
              <a:t>Organisering med fokus på till exempel skolkulturer, glesbygdsfrågor, lärmiljöer, skolbibliotek med mera.</a:t>
            </a:r>
          </a:p>
          <a:p>
            <a:pPr lvl="0"/>
            <a:endParaRPr lang="sv-SE" sz="1600" dirty="0"/>
          </a:p>
          <a:p>
            <a:pPr marL="0" lvl="0" indent="0">
              <a:buNone/>
            </a:pPr>
            <a:endParaRPr lang="sv-SE" sz="1600" dirty="0"/>
          </a:p>
          <a:p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252645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069766-3655-F68F-1EC5-AA25E610B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878" y="741391"/>
            <a:ext cx="4491821" cy="1616203"/>
          </a:xfrm>
        </p:spPr>
        <p:txBody>
          <a:bodyPr anchor="b">
            <a:normAutofit/>
          </a:bodyPr>
          <a:lstStyle/>
          <a:p>
            <a:r>
              <a:rPr lang="sv-SE" sz="3200" b="1" dirty="0"/>
              <a:t>OMRÅDE 3 SAMVERKANSTJÄNSTER</a:t>
            </a:r>
          </a:p>
        </p:txBody>
      </p:sp>
      <p:pic>
        <p:nvPicPr>
          <p:cNvPr id="5" name="Picture 4" descr="Stor grupp med fallskärmshoppare i luften">
            <a:extLst>
              <a:ext uri="{FF2B5EF4-FFF2-40B4-BE49-F238E27FC236}">
                <a16:creationId xmlns:a16="http://schemas.microsoft.com/office/drawing/2014/main" id="{017A4A19-1FEC-8597-B0C4-BA89DD80A8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28" r="1986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8A6D29-1205-4D30-ECEA-1A0043D7D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3878" y="2533476"/>
            <a:ext cx="4491820" cy="3447832"/>
          </a:xfrm>
        </p:spPr>
        <p:txBody>
          <a:bodyPr anchor="t">
            <a:normAutofit fontScale="92500"/>
          </a:bodyPr>
          <a:lstStyle/>
          <a:p>
            <a:r>
              <a:rPr lang="sv-SE" sz="2000" dirty="0"/>
              <a:t>Hälften har ngn typ av samverkanstjänster – totalt över 70.</a:t>
            </a:r>
          </a:p>
          <a:p>
            <a:r>
              <a:rPr lang="sv-SE" sz="2000" dirty="0"/>
              <a:t>Olika lösningar har valts. Uppdragen varierar men koordinatorer vanliga</a:t>
            </a:r>
          </a:p>
          <a:p>
            <a:r>
              <a:rPr lang="sv-SE" sz="2000" dirty="0"/>
              <a:t>Goda erfarenheter – ofta nödvändiga för verksamheten!</a:t>
            </a:r>
          </a:p>
          <a:p>
            <a:r>
              <a:rPr lang="sv-SE" sz="2000" dirty="0"/>
              <a:t>Men problemen kvarstår i konstruktionerna (Jfr ULF Spaning Nr 5)</a:t>
            </a:r>
          </a:p>
          <a:p>
            <a:pPr marL="0" indent="0">
              <a:buNone/>
            </a:pP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553404704"/>
      </p:ext>
    </p:extLst>
  </p:cSld>
  <p:clrMapOvr>
    <a:masterClrMapping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1266</Words>
  <Application>Microsoft Office PowerPoint</Application>
  <PresentationFormat>Bredbild</PresentationFormat>
  <Paragraphs>153</Paragraphs>
  <Slides>15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1" baseType="lpstr">
      <vt:lpstr>Aptos</vt:lpstr>
      <vt:lpstr>Arial</vt:lpstr>
      <vt:lpstr>Calibri</vt:lpstr>
      <vt:lpstr>Neue Haas Grotesk Text Pro</vt:lpstr>
      <vt:lpstr>Times New Roman</vt:lpstr>
      <vt:lpstr>PunchcardVTI</vt:lpstr>
      <vt:lpstr>ULF – från vision till verklighet</vt:lpstr>
      <vt:lpstr>Förhållningssättet – det ULF-iga</vt:lpstr>
      <vt:lpstr>Nationell styrgrupp 14 personer varav 10 även är ledamöter i nodernas ledningsgrupp (4 ggr/år)</vt:lpstr>
      <vt:lpstr>ULF avtalet Infrastruktur</vt:lpstr>
      <vt:lpstr>Infrastruktur forts</vt:lpstr>
      <vt:lpstr>ULF ENKÄTEN 6 OMRÅDEN</vt:lpstr>
      <vt:lpstr>OMRÅDE 1 Projekt (ca 400)</vt:lpstr>
      <vt:lpstr>OMRÅDE 1 Projekt (ca 400)</vt:lpstr>
      <vt:lpstr>OMRÅDE 3 SAMVERKANSTJÄNSTER</vt:lpstr>
      <vt:lpstr>strategier för skolutveckling se t.ex. Stigler &amp; Hierbert</vt:lpstr>
      <vt:lpstr>PowerPoint-presentation</vt:lpstr>
      <vt:lpstr>PowerPoint-presentation</vt:lpstr>
      <vt:lpstr>ULF Avtal 2025-2035 Fortsätter bygga…</vt:lpstr>
      <vt:lpstr>Simon (1976)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ULF – från vision till verklighet</dc:title>
  <dc:creator>Elisabet Nihlfors</dc:creator>
  <cp:lastModifiedBy>Elisabet Nihlfors</cp:lastModifiedBy>
  <cp:revision>5</cp:revision>
  <dcterms:created xsi:type="dcterms:W3CDTF">2024-02-28T14:20:31Z</dcterms:created>
  <dcterms:modified xsi:type="dcterms:W3CDTF">2024-02-28T14:38:23Z</dcterms:modified>
</cp:coreProperties>
</file>